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256" r:id="rId2"/>
    <p:sldId id="257" r:id="rId3"/>
    <p:sldId id="258" r:id="rId4"/>
    <p:sldId id="274" r:id="rId5"/>
    <p:sldId id="259" r:id="rId6"/>
    <p:sldId id="260" r:id="rId7"/>
    <p:sldId id="266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85" r:id="rId17"/>
    <p:sldId id="286" r:id="rId18"/>
    <p:sldId id="287" r:id="rId19"/>
    <p:sldId id="270" r:id="rId20"/>
    <p:sldId id="271" r:id="rId21"/>
    <p:sldId id="272" r:id="rId22"/>
    <p:sldId id="273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8" r:id="rId34"/>
    <p:sldId id="289" r:id="rId35"/>
    <p:sldId id="298" r:id="rId36"/>
    <p:sldId id="291" r:id="rId37"/>
    <p:sldId id="290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63" r:id="rId53"/>
    <p:sldId id="362" r:id="rId54"/>
    <p:sldId id="377" r:id="rId55"/>
    <p:sldId id="364" r:id="rId56"/>
    <p:sldId id="365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309" r:id="rId69"/>
    <p:sldId id="307" r:id="rId70"/>
    <p:sldId id="310" r:id="rId71"/>
    <p:sldId id="311" r:id="rId72"/>
    <p:sldId id="312" r:id="rId73"/>
    <p:sldId id="313" r:id="rId74"/>
    <p:sldId id="31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4" r:id="rId83"/>
    <p:sldId id="322" r:id="rId84"/>
    <p:sldId id="323" r:id="rId85"/>
    <p:sldId id="325" r:id="rId86"/>
    <p:sldId id="326" r:id="rId87"/>
    <p:sldId id="327" r:id="rId88"/>
    <p:sldId id="328" r:id="rId89"/>
    <p:sldId id="329" r:id="rId90"/>
    <p:sldId id="330" r:id="rId91"/>
    <p:sldId id="331" r:id="rId92"/>
    <p:sldId id="332" r:id="rId93"/>
    <p:sldId id="333" r:id="rId94"/>
    <p:sldId id="334" r:id="rId95"/>
    <p:sldId id="335" r:id="rId96"/>
    <p:sldId id="336" r:id="rId97"/>
    <p:sldId id="337" r:id="rId98"/>
    <p:sldId id="338" r:id="rId99"/>
    <p:sldId id="339" r:id="rId100"/>
    <p:sldId id="340" r:id="rId101"/>
    <p:sldId id="341" r:id="rId102"/>
    <p:sldId id="342" r:id="rId103"/>
    <p:sldId id="343" r:id="rId104"/>
    <p:sldId id="344" r:id="rId105"/>
    <p:sldId id="345" r:id="rId106"/>
    <p:sldId id="346" r:id="rId107"/>
    <p:sldId id="347" r:id="rId108"/>
    <p:sldId id="348" r:id="rId109"/>
    <p:sldId id="351" r:id="rId110"/>
    <p:sldId id="350" r:id="rId111"/>
    <p:sldId id="352" r:id="rId112"/>
    <p:sldId id="353" r:id="rId113"/>
    <p:sldId id="354" r:id="rId114"/>
    <p:sldId id="355" r:id="rId115"/>
    <p:sldId id="356" r:id="rId116"/>
    <p:sldId id="357" r:id="rId117"/>
    <p:sldId id="358" r:id="rId118"/>
    <p:sldId id="359" r:id="rId119"/>
    <p:sldId id="360" r:id="rId120"/>
    <p:sldId id="361" r:id="rId121"/>
    <p:sldId id="349" r:id="rId1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80EF1-84F0-43A1-95C0-CE9B80A65B29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40DDE-A0E8-4EB1-8398-324021B01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24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FFA72-91C6-465E-B511-5688294AFBA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60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7A4AA-B94D-4D1C-A18A-3122EB615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8781D5-6B87-4C42-A34D-9C45FEC41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409ED4-6204-4F34-BD77-0BF440DC2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6975-3DF0-4719-A896-8A2AB74FBE74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67AD2C-7ACD-4654-9999-8533BA9E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6D1894-A5EF-4D71-B593-336F3D16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1CE2-8F30-4956-B02C-E35388E05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745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ADC355-D917-4F58-9638-0BD98855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413195-F565-421A-BD01-E4EBBB42F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145629-68CC-44A9-B292-BEF4A1CAF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6975-3DF0-4719-A896-8A2AB74FBE74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9625B3-015F-499B-A5D5-8DA192E01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19ABA4-2DCE-45FB-A996-09614A9B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1CE2-8F30-4956-B02C-E35388E05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39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6C4A55-B431-4CFB-A3D4-78E31AFE5D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A88602-4EB1-4934-9AFC-55AC6DF40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A7AA19-C78D-475C-AA60-75873B1CE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6975-3DF0-4719-A896-8A2AB74FBE74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855F17-5074-45A8-9E6B-BCD64C152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721412-8337-441E-858D-5012343B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1CE2-8F30-4956-B02C-E35388E05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68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29273-AB9D-43C9-A571-0900ABAB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5DB7CF-F1F8-44B8-B645-9EA9D0695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8990F5-8B9B-4FED-8245-6B8E17B9A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6975-3DF0-4719-A896-8A2AB74FBE74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5FC7E2-00B6-4391-9C57-E566C21B5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D09FA7-EB3D-4EED-9129-5D66021D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1CE2-8F30-4956-B02C-E35388E05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641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94436C-E684-4C52-A425-B6FA93704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C6AD5-FB6C-4C9C-B633-55C0E7703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FD6B6A-DB42-43DD-86BE-AC4B9B167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6975-3DF0-4719-A896-8A2AB74FBE74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1552A-9603-4787-AA1B-790C1153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913C64-AA0E-466F-A1E3-443BE0A4D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1CE2-8F30-4956-B02C-E35388E05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415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70B7C-66C4-4411-AD93-EE33BA2A6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563C97-BA86-48A0-ABF8-7F9CBD6E7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29B084-A9E7-425E-892C-F0E635DD9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A7E381-FCF4-4976-9AA3-62E83E75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6975-3DF0-4719-A896-8A2AB74FBE74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AA7FE8-E73C-44C2-9ABD-85508B347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64E12A-A30E-4982-A34F-C41DB008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1CE2-8F30-4956-B02C-E35388E05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332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C7566-EC6C-4DF1-9335-E25BC13FE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7DEEF5-D5CC-475F-B737-FA9EC17AF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B0EC76-D810-4D69-8DAB-8ABA6154F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E9D9C9-611E-4530-9B15-96A9D23014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8ED54A-EB02-4C35-8248-7F84A75E30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473E61B-D0EF-4964-9375-80AD32ED8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6975-3DF0-4719-A896-8A2AB74FBE74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37777C7-26CF-4B1E-86A3-8041C2B7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1FB038-9426-4F55-91CA-854D5F42B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1CE2-8F30-4956-B02C-E35388E05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24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1A034-8B8D-4FD2-9A96-BAB19047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00EAA5-4266-42DE-A943-1304369E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6975-3DF0-4719-A896-8A2AB74FBE74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3B7B74-F129-45E3-A5A4-DEC92BD1F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1DDAB4-79BD-4E8B-98D4-3F30B293C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1CE2-8F30-4956-B02C-E35388E05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387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9EE0DFA-F943-4771-963F-FECF24DE3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6975-3DF0-4719-A896-8A2AB74FBE74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09159EF-F880-414E-BF7C-304559F40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4334D9-DDBB-4EF3-AF87-FFDFA831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1CE2-8F30-4956-B02C-E35388E05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336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5A503-BAAC-4400-B948-D40E28DF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C3C173-0B6E-4C62-8EE4-EC7B2D566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ACC47E-8C7C-4F1A-86C6-14BFA9A25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26CCA5-7A2F-48F0-8E63-67BBB93F9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6975-3DF0-4719-A896-8A2AB74FBE74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2CEAF7-BCFC-43D4-9040-98DAB1AD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D90106-5B9A-431F-B2D9-E1C98B7DC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1CE2-8F30-4956-B02C-E35388E05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184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534BC2-7894-476D-887E-DEFE375A3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6C898B-4D13-4145-B5FE-6830D787DE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D6A727-7836-4706-B1B8-762213141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2EE709-8DB5-404C-BEFC-781DE744F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6975-3DF0-4719-A896-8A2AB74FBE74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84414E-EA2B-47EB-99A2-622DF087A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A4F479-DF1D-4757-AABF-CA01391D6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1CE2-8F30-4956-B02C-E35388E05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163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4C9D21-34F4-4282-A93B-D6D3421CE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C7B86C-C3D4-4F86-8BA6-86B152F14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805AEE-2B14-4B9B-9A8B-4450BD517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66975-3DF0-4719-A896-8A2AB74FBE74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8BB2BE-4749-442F-91F7-922BB60CA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D4BF5F-840D-4557-8E10-85FC4DDF0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A1CE2-8F30-4956-B02C-E35388E05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317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gif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hyperlink" Target="https://lilianweng.github.io/posts/2021-07-11-diffusion-models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7" Type="http://schemas.openxmlformats.org/officeDocument/2006/relationships/image" Target="../media/image141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4" Type="http://schemas.openxmlformats.org/officeDocument/2006/relationships/image" Target="../media/image111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e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0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839CF-4344-4E67-A296-DDB05938EF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Generative model</a:t>
            </a:r>
            <a:br>
              <a:rPr lang="en-US" altLang="zh-CN" dirty="0"/>
            </a:br>
            <a:r>
              <a:rPr lang="en-US" altLang="zh-CN" dirty="0"/>
              <a:t>&amp; Adversary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BC8DA1-7DD9-4298-9DC8-6E1377586D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张煌昭</a:t>
            </a:r>
            <a:endParaRPr lang="en-US" altLang="zh-CN" dirty="0"/>
          </a:p>
          <a:p>
            <a:r>
              <a:rPr lang="en-US" altLang="zh-CN" dirty="0"/>
              <a:t>zhang_hz@pku.edu.cn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9627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7C798-2CCC-4A67-A6B2-446FAC26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Interruption – KL &amp; JS Divergence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512E5B2-942B-4F68-BA82-02441E7B62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Kullback–</a:t>
                </a:r>
                <a:r>
                  <a:rPr lang="en-US" altLang="zh-CN" dirty="0" err="1"/>
                  <a:t>Leibler</a:t>
                </a:r>
                <a:r>
                  <a:rPr lang="en-US" altLang="zh-CN" dirty="0"/>
                  <a:t> Divergence 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altLang="zh-CN" dirty="0"/>
                  <a:t> describes how probability 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diverges from expected probability 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m:rPr>
                              <m:lit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m:rPr>
                              <m:lit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	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m:rPr>
                                <m:lit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r>
                  <a:rPr lang="en-US" altLang="zh-CN" dirty="0"/>
                  <a:t>, where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r>
                  <a:rPr lang="en-US" altLang="zh-CN" dirty="0"/>
                  <a:t>Jensen-Shannon Divergence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JS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JS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describes similarity between probability distribution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m:rPr>
                              <m:lit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m:rPr>
                              <m:lit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m:rPr>
                              <m:lit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m:rPr>
                              <m:lit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𝐽𝑆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m:rPr>
                                <m:lit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𝐽𝑆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m:rPr>
                                    <m:lit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r>
                  <a:rPr lang="en-US" altLang="zh-CN" dirty="0"/>
                  <a:t>, where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512E5B2-942B-4F68-BA82-02441E7B62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 r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218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67DCF-DD47-4D64-8F82-ECD5EC0BB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 Attack 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1FCDDA-EF9E-40B1-9702-11DADC0E6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Masked language modeling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F1557E0-B9F4-46FE-ACAE-6955A6FBC9CE}"/>
              </a:ext>
            </a:extLst>
          </p:cNvPr>
          <p:cNvGrpSpPr/>
          <p:nvPr/>
        </p:nvGrpSpPr>
        <p:grpSpPr>
          <a:xfrm>
            <a:off x="419099" y="2420558"/>
            <a:ext cx="11353802" cy="4394580"/>
            <a:chOff x="420948" y="1825625"/>
            <a:chExt cx="11353802" cy="4394580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A626A128-FD29-4306-83EB-FFB905C05CB6}"/>
                </a:ext>
              </a:extLst>
            </p:cNvPr>
            <p:cNvSpPr/>
            <p:nvPr/>
          </p:nvSpPr>
          <p:spPr>
            <a:xfrm>
              <a:off x="1945519" y="1825625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[CLS]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圆角矩形 6">
              <a:extLst>
                <a:ext uri="{FF2B5EF4-FFF2-40B4-BE49-F238E27FC236}">
                  <a16:creationId xmlns:a16="http://schemas.microsoft.com/office/drawing/2014/main" id="{D94EF0AE-C906-410C-BF58-72967DC94345}"/>
                </a:ext>
              </a:extLst>
            </p:cNvPr>
            <p:cNvSpPr/>
            <p:nvPr/>
          </p:nvSpPr>
          <p:spPr>
            <a:xfrm>
              <a:off x="2772622" y="1825625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圆角矩形 7">
              <a:extLst>
                <a:ext uri="{FF2B5EF4-FFF2-40B4-BE49-F238E27FC236}">
                  <a16:creationId xmlns:a16="http://schemas.microsoft.com/office/drawing/2014/main" id="{F95FC75B-3B88-4160-9314-F036D869C163}"/>
                </a:ext>
              </a:extLst>
            </p:cNvPr>
            <p:cNvSpPr/>
            <p:nvPr/>
          </p:nvSpPr>
          <p:spPr>
            <a:xfrm>
              <a:off x="3599725" y="1825625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dog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圆角矩形 8">
              <a:extLst>
                <a:ext uri="{FF2B5EF4-FFF2-40B4-BE49-F238E27FC236}">
                  <a16:creationId xmlns:a16="http://schemas.microsoft.com/office/drawing/2014/main" id="{8DADED3B-11D8-4AD6-8D77-F4D5E96F0871}"/>
                </a:ext>
              </a:extLst>
            </p:cNvPr>
            <p:cNvSpPr/>
            <p:nvPr/>
          </p:nvSpPr>
          <p:spPr>
            <a:xfrm>
              <a:off x="4426828" y="1825625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圆角矩形 9">
              <a:extLst>
                <a:ext uri="{FF2B5EF4-FFF2-40B4-BE49-F238E27FC236}">
                  <a16:creationId xmlns:a16="http://schemas.microsoft.com/office/drawing/2014/main" id="{5B233422-336F-4DE4-A4E1-7F9DAE65C615}"/>
                </a:ext>
              </a:extLst>
            </p:cNvPr>
            <p:cNvSpPr/>
            <p:nvPr/>
          </p:nvSpPr>
          <p:spPr>
            <a:xfrm>
              <a:off x="5253931" y="1825625"/>
              <a:ext cx="720000" cy="360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cute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圆角矩形 10">
              <a:extLst>
                <a:ext uri="{FF2B5EF4-FFF2-40B4-BE49-F238E27FC236}">
                  <a16:creationId xmlns:a16="http://schemas.microsoft.com/office/drawing/2014/main" id="{AF6BF6B8-10A1-440E-822D-563BB9DA54D2}"/>
                </a:ext>
              </a:extLst>
            </p:cNvPr>
            <p:cNvSpPr/>
            <p:nvPr/>
          </p:nvSpPr>
          <p:spPr>
            <a:xfrm>
              <a:off x="6081034" y="1825625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[SEP]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圆角矩形 11">
              <a:extLst>
                <a:ext uri="{FF2B5EF4-FFF2-40B4-BE49-F238E27FC236}">
                  <a16:creationId xmlns:a16="http://schemas.microsoft.com/office/drawing/2014/main" id="{F1B436EF-BC9B-4565-8816-C9DF5EF93859}"/>
                </a:ext>
              </a:extLst>
            </p:cNvPr>
            <p:cNvSpPr/>
            <p:nvPr/>
          </p:nvSpPr>
          <p:spPr>
            <a:xfrm>
              <a:off x="6908137" y="1825625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he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圆角矩形 12">
              <a:extLst>
                <a:ext uri="{FF2B5EF4-FFF2-40B4-BE49-F238E27FC236}">
                  <a16:creationId xmlns:a16="http://schemas.microsoft.com/office/drawing/2014/main" id="{299BA17E-DCD5-4D10-B01B-257FBE2E76CB}"/>
                </a:ext>
              </a:extLst>
            </p:cNvPr>
            <p:cNvSpPr/>
            <p:nvPr/>
          </p:nvSpPr>
          <p:spPr>
            <a:xfrm>
              <a:off x="7735240" y="1825625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likes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圆角矩形 13">
              <a:extLst>
                <a:ext uri="{FF2B5EF4-FFF2-40B4-BE49-F238E27FC236}">
                  <a16:creationId xmlns:a16="http://schemas.microsoft.com/office/drawing/2014/main" id="{A53A0C91-E822-46DB-A995-30A1637A6277}"/>
                </a:ext>
              </a:extLst>
            </p:cNvPr>
            <p:cNvSpPr/>
            <p:nvPr/>
          </p:nvSpPr>
          <p:spPr>
            <a:xfrm>
              <a:off x="8562343" y="1825625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play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圆角矩形 14">
              <a:extLst>
                <a:ext uri="{FF2B5EF4-FFF2-40B4-BE49-F238E27FC236}">
                  <a16:creationId xmlns:a16="http://schemas.microsoft.com/office/drawing/2014/main" id="{8E5C8308-9D6E-4DEE-8D6F-029724FC2E9B}"/>
                </a:ext>
              </a:extLst>
            </p:cNvPr>
            <p:cNvSpPr/>
            <p:nvPr/>
          </p:nvSpPr>
          <p:spPr>
            <a:xfrm>
              <a:off x="9389446" y="1825625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r>
                <a:rPr lang="en-US" altLang="zh-CN" dirty="0" err="1">
                  <a:solidFill>
                    <a:schemeClr val="tx1"/>
                  </a:solidFill>
                </a:rPr>
                <a:t>ing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圆角矩形 15">
              <a:extLst>
                <a:ext uri="{FF2B5EF4-FFF2-40B4-BE49-F238E27FC236}">
                  <a16:creationId xmlns:a16="http://schemas.microsoft.com/office/drawing/2014/main" id="{91EAFA3C-ACEE-4CEA-B92B-1B5F8A258DF0}"/>
                </a:ext>
              </a:extLst>
            </p:cNvPr>
            <p:cNvSpPr/>
            <p:nvPr/>
          </p:nvSpPr>
          <p:spPr>
            <a:xfrm>
              <a:off x="10216549" y="1825625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[SEP]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圆角矩形 18">
              <a:extLst>
                <a:ext uri="{FF2B5EF4-FFF2-40B4-BE49-F238E27FC236}">
                  <a16:creationId xmlns:a16="http://schemas.microsoft.com/office/drawing/2014/main" id="{E236B9C4-BD41-4061-A575-0863228924A5}"/>
                </a:ext>
              </a:extLst>
            </p:cNvPr>
            <p:cNvSpPr/>
            <p:nvPr/>
          </p:nvSpPr>
          <p:spPr>
            <a:xfrm>
              <a:off x="1945519" y="2288739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[CLS]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圆角矩形 19">
              <a:extLst>
                <a:ext uri="{FF2B5EF4-FFF2-40B4-BE49-F238E27FC236}">
                  <a16:creationId xmlns:a16="http://schemas.microsoft.com/office/drawing/2014/main" id="{D55A56DD-8F7F-46F7-AC9F-89F1156ED30F}"/>
                </a:ext>
              </a:extLst>
            </p:cNvPr>
            <p:cNvSpPr/>
            <p:nvPr/>
          </p:nvSpPr>
          <p:spPr>
            <a:xfrm>
              <a:off x="2772622" y="2288739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圆角矩形 20">
              <a:extLst>
                <a:ext uri="{FF2B5EF4-FFF2-40B4-BE49-F238E27FC236}">
                  <a16:creationId xmlns:a16="http://schemas.microsoft.com/office/drawing/2014/main" id="{8888E78D-D46F-471D-BC56-F23B6533D6EF}"/>
                </a:ext>
              </a:extLst>
            </p:cNvPr>
            <p:cNvSpPr/>
            <p:nvPr/>
          </p:nvSpPr>
          <p:spPr>
            <a:xfrm>
              <a:off x="3599725" y="2288739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dog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圆角矩形 21">
              <a:extLst>
                <a:ext uri="{FF2B5EF4-FFF2-40B4-BE49-F238E27FC236}">
                  <a16:creationId xmlns:a16="http://schemas.microsoft.com/office/drawing/2014/main" id="{96970A0B-7923-4654-B0ED-9A9E7EE94214}"/>
                </a:ext>
              </a:extLst>
            </p:cNvPr>
            <p:cNvSpPr/>
            <p:nvPr/>
          </p:nvSpPr>
          <p:spPr>
            <a:xfrm>
              <a:off x="4426828" y="2288739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圆角矩形 22">
              <a:extLst>
                <a:ext uri="{FF2B5EF4-FFF2-40B4-BE49-F238E27FC236}">
                  <a16:creationId xmlns:a16="http://schemas.microsoft.com/office/drawing/2014/main" id="{3647B5B3-6C0F-41DB-B442-1E6709FAA86B}"/>
                </a:ext>
              </a:extLst>
            </p:cNvPr>
            <p:cNvSpPr/>
            <p:nvPr/>
          </p:nvSpPr>
          <p:spPr>
            <a:xfrm>
              <a:off x="5253931" y="2288739"/>
              <a:ext cx="720000" cy="360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[M]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圆角矩形 23">
              <a:extLst>
                <a:ext uri="{FF2B5EF4-FFF2-40B4-BE49-F238E27FC236}">
                  <a16:creationId xmlns:a16="http://schemas.microsoft.com/office/drawing/2014/main" id="{734FAD8E-1FBB-4199-9459-607799A9D6BD}"/>
                </a:ext>
              </a:extLst>
            </p:cNvPr>
            <p:cNvSpPr/>
            <p:nvPr/>
          </p:nvSpPr>
          <p:spPr>
            <a:xfrm>
              <a:off x="6081034" y="2288739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[SEP]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圆角矩形 24">
              <a:extLst>
                <a:ext uri="{FF2B5EF4-FFF2-40B4-BE49-F238E27FC236}">
                  <a16:creationId xmlns:a16="http://schemas.microsoft.com/office/drawing/2014/main" id="{DDA92DB2-4277-4064-9A20-FB8E9BCC9AA7}"/>
                </a:ext>
              </a:extLst>
            </p:cNvPr>
            <p:cNvSpPr/>
            <p:nvPr/>
          </p:nvSpPr>
          <p:spPr>
            <a:xfrm>
              <a:off x="6908137" y="2288739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he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圆角矩形 25">
              <a:extLst>
                <a:ext uri="{FF2B5EF4-FFF2-40B4-BE49-F238E27FC236}">
                  <a16:creationId xmlns:a16="http://schemas.microsoft.com/office/drawing/2014/main" id="{E6E5C8DA-268A-4361-BCE7-EA540586779B}"/>
                </a:ext>
              </a:extLst>
            </p:cNvPr>
            <p:cNvSpPr/>
            <p:nvPr/>
          </p:nvSpPr>
          <p:spPr>
            <a:xfrm>
              <a:off x="7735240" y="2288739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likes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圆角矩形 26">
              <a:extLst>
                <a:ext uri="{FF2B5EF4-FFF2-40B4-BE49-F238E27FC236}">
                  <a16:creationId xmlns:a16="http://schemas.microsoft.com/office/drawing/2014/main" id="{2079949A-9B74-4FA2-B336-3AC28F69A399}"/>
                </a:ext>
              </a:extLst>
            </p:cNvPr>
            <p:cNvSpPr/>
            <p:nvPr/>
          </p:nvSpPr>
          <p:spPr>
            <a:xfrm>
              <a:off x="8562343" y="2288739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play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圆角矩形 27">
              <a:extLst>
                <a:ext uri="{FF2B5EF4-FFF2-40B4-BE49-F238E27FC236}">
                  <a16:creationId xmlns:a16="http://schemas.microsoft.com/office/drawing/2014/main" id="{713A6D7E-B90D-4D46-9CE5-1984830DAE10}"/>
                </a:ext>
              </a:extLst>
            </p:cNvPr>
            <p:cNvSpPr/>
            <p:nvPr/>
          </p:nvSpPr>
          <p:spPr>
            <a:xfrm>
              <a:off x="9389446" y="2288739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r>
                <a:rPr lang="en-US" altLang="zh-CN" dirty="0" err="1">
                  <a:solidFill>
                    <a:schemeClr val="tx1"/>
                  </a:solidFill>
                </a:rPr>
                <a:t>ing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圆角矩形 28">
              <a:extLst>
                <a:ext uri="{FF2B5EF4-FFF2-40B4-BE49-F238E27FC236}">
                  <a16:creationId xmlns:a16="http://schemas.microsoft.com/office/drawing/2014/main" id="{0D3709D9-1CB9-4E54-B89C-6A13F9079E8A}"/>
                </a:ext>
              </a:extLst>
            </p:cNvPr>
            <p:cNvSpPr/>
            <p:nvPr/>
          </p:nvSpPr>
          <p:spPr>
            <a:xfrm>
              <a:off x="10216549" y="2288739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[SEP]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圆角矩形 29">
              <a:extLst>
                <a:ext uri="{FF2B5EF4-FFF2-40B4-BE49-F238E27FC236}">
                  <a16:creationId xmlns:a16="http://schemas.microsoft.com/office/drawing/2014/main" id="{FC1621B4-58EB-4071-8046-9EA2DD622C34}"/>
                </a:ext>
              </a:extLst>
            </p:cNvPr>
            <p:cNvSpPr/>
            <p:nvPr/>
          </p:nvSpPr>
          <p:spPr>
            <a:xfrm>
              <a:off x="1945519" y="2751853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[CLS]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圆角矩形 30">
              <a:extLst>
                <a:ext uri="{FF2B5EF4-FFF2-40B4-BE49-F238E27FC236}">
                  <a16:creationId xmlns:a16="http://schemas.microsoft.com/office/drawing/2014/main" id="{E24ECD70-BDD5-465A-9212-2EC2F29D8C39}"/>
                </a:ext>
              </a:extLst>
            </p:cNvPr>
            <p:cNvSpPr/>
            <p:nvPr/>
          </p:nvSpPr>
          <p:spPr>
            <a:xfrm>
              <a:off x="2772622" y="2751853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圆角矩形 31">
              <a:extLst>
                <a:ext uri="{FF2B5EF4-FFF2-40B4-BE49-F238E27FC236}">
                  <a16:creationId xmlns:a16="http://schemas.microsoft.com/office/drawing/2014/main" id="{33660F1D-047C-44FF-A11B-3F0E0B4C09B5}"/>
                </a:ext>
              </a:extLst>
            </p:cNvPr>
            <p:cNvSpPr/>
            <p:nvPr/>
          </p:nvSpPr>
          <p:spPr>
            <a:xfrm>
              <a:off x="3599725" y="2751853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dog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圆角矩形 32">
              <a:extLst>
                <a:ext uri="{FF2B5EF4-FFF2-40B4-BE49-F238E27FC236}">
                  <a16:creationId xmlns:a16="http://schemas.microsoft.com/office/drawing/2014/main" id="{2B4506F6-0BC2-45B8-90F7-3E221BA5B80A}"/>
                </a:ext>
              </a:extLst>
            </p:cNvPr>
            <p:cNvSpPr/>
            <p:nvPr/>
          </p:nvSpPr>
          <p:spPr>
            <a:xfrm>
              <a:off x="4426828" y="2751853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圆角矩形 33">
              <a:extLst>
                <a:ext uri="{FF2B5EF4-FFF2-40B4-BE49-F238E27FC236}">
                  <a16:creationId xmlns:a16="http://schemas.microsoft.com/office/drawing/2014/main" id="{F4D42377-9B1D-4DA7-AEF3-9F6600A46F8E}"/>
                </a:ext>
              </a:extLst>
            </p:cNvPr>
            <p:cNvSpPr/>
            <p:nvPr/>
          </p:nvSpPr>
          <p:spPr>
            <a:xfrm>
              <a:off x="5253931" y="2751853"/>
              <a:ext cx="720000" cy="360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cat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圆角矩形 34">
              <a:extLst>
                <a:ext uri="{FF2B5EF4-FFF2-40B4-BE49-F238E27FC236}">
                  <a16:creationId xmlns:a16="http://schemas.microsoft.com/office/drawing/2014/main" id="{8AB5547B-2D74-48AB-BAA5-006AC93B46C1}"/>
                </a:ext>
              </a:extLst>
            </p:cNvPr>
            <p:cNvSpPr/>
            <p:nvPr/>
          </p:nvSpPr>
          <p:spPr>
            <a:xfrm>
              <a:off x="6081034" y="2751853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[SEP]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圆角矩形 35">
              <a:extLst>
                <a:ext uri="{FF2B5EF4-FFF2-40B4-BE49-F238E27FC236}">
                  <a16:creationId xmlns:a16="http://schemas.microsoft.com/office/drawing/2014/main" id="{E7C14400-DBB8-4725-9F2F-09E5E8DC00FC}"/>
                </a:ext>
              </a:extLst>
            </p:cNvPr>
            <p:cNvSpPr/>
            <p:nvPr/>
          </p:nvSpPr>
          <p:spPr>
            <a:xfrm>
              <a:off x="6908137" y="2751853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he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圆角矩形 36">
              <a:extLst>
                <a:ext uri="{FF2B5EF4-FFF2-40B4-BE49-F238E27FC236}">
                  <a16:creationId xmlns:a16="http://schemas.microsoft.com/office/drawing/2014/main" id="{F8641970-37E6-4087-B284-6E41FA75649C}"/>
                </a:ext>
              </a:extLst>
            </p:cNvPr>
            <p:cNvSpPr/>
            <p:nvPr/>
          </p:nvSpPr>
          <p:spPr>
            <a:xfrm>
              <a:off x="7735240" y="2751853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likes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圆角矩形 37">
              <a:extLst>
                <a:ext uri="{FF2B5EF4-FFF2-40B4-BE49-F238E27FC236}">
                  <a16:creationId xmlns:a16="http://schemas.microsoft.com/office/drawing/2014/main" id="{3CDD0775-0DA3-4C5C-9DC7-405B2F1737E9}"/>
                </a:ext>
              </a:extLst>
            </p:cNvPr>
            <p:cNvSpPr/>
            <p:nvPr/>
          </p:nvSpPr>
          <p:spPr>
            <a:xfrm>
              <a:off x="8562343" y="2751853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play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圆角矩形 38">
              <a:extLst>
                <a:ext uri="{FF2B5EF4-FFF2-40B4-BE49-F238E27FC236}">
                  <a16:creationId xmlns:a16="http://schemas.microsoft.com/office/drawing/2014/main" id="{C3FE1633-4D81-4FC7-8221-A01CD747F227}"/>
                </a:ext>
              </a:extLst>
            </p:cNvPr>
            <p:cNvSpPr/>
            <p:nvPr/>
          </p:nvSpPr>
          <p:spPr>
            <a:xfrm>
              <a:off x="9389446" y="2751853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r>
                <a:rPr lang="en-US" altLang="zh-CN" dirty="0" err="1">
                  <a:solidFill>
                    <a:schemeClr val="tx1"/>
                  </a:solidFill>
                </a:rPr>
                <a:t>ing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圆角矩形 39">
              <a:extLst>
                <a:ext uri="{FF2B5EF4-FFF2-40B4-BE49-F238E27FC236}">
                  <a16:creationId xmlns:a16="http://schemas.microsoft.com/office/drawing/2014/main" id="{CF8F0CCE-A6AA-40A7-A8B7-AA9A235EA9EB}"/>
                </a:ext>
              </a:extLst>
            </p:cNvPr>
            <p:cNvSpPr/>
            <p:nvPr/>
          </p:nvSpPr>
          <p:spPr>
            <a:xfrm>
              <a:off x="10216549" y="2751853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[SEP]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圆角矩形 40">
              <a:extLst>
                <a:ext uri="{FF2B5EF4-FFF2-40B4-BE49-F238E27FC236}">
                  <a16:creationId xmlns:a16="http://schemas.microsoft.com/office/drawing/2014/main" id="{E86FEED0-420F-4A6E-8298-261F19BE6A01}"/>
                </a:ext>
              </a:extLst>
            </p:cNvPr>
            <p:cNvSpPr/>
            <p:nvPr/>
          </p:nvSpPr>
          <p:spPr>
            <a:xfrm>
              <a:off x="1945519" y="3214967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[CLS]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圆角矩形 41">
              <a:extLst>
                <a:ext uri="{FF2B5EF4-FFF2-40B4-BE49-F238E27FC236}">
                  <a16:creationId xmlns:a16="http://schemas.microsoft.com/office/drawing/2014/main" id="{D6E9F579-CC00-4C4B-92D0-0BBAE9906A9C}"/>
                </a:ext>
              </a:extLst>
            </p:cNvPr>
            <p:cNvSpPr/>
            <p:nvPr/>
          </p:nvSpPr>
          <p:spPr>
            <a:xfrm>
              <a:off x="2772622" y="3214967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圆角矩形 42">
              <a:extLst>
                <a:ext uri="{FF2B5EF4-FFF2-40B4-BE49-F238E27FC236}">
                  <a16:creationId xmlns:a16="http://schemas.microsoft.com/office/drawing/2014/main" id="{B63DC659-042B-4E15-8C9F-9E301EE243F1}"/>
                </a:ext>
              </a:extLst>
            </p:cNvPr>
            <p:cNvSpPr/>
            <p:nvPr/>
          </p:nvSpPr>
          <p:spPr>
            <a:xfrm>
              <a:off x="3599725" y="3214967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dog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圆角矩形 43">
              <a:extLst>
                <a:ext uri="{FF2B5EF4-FFF2-40B4-BE49-F238E27FC236}">
                  <a16:creationId xmlns:a16="http://schemas.microsoft.com/office/drawing/2014/main" id="{48E3F30E-51E4-45C8-BE48-FFDFD2EDE404}"/>
                </a:ext>
              </a:extLst>
            </p:cNvPr>
            <p:cNvSpPr/>
            <p:nvPr/>
          </p:nvSpPr>
          <p:spPr>
            <a:xfrm>
              <a:off x="4426828" y="3214967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圆角矩形 44">
              <a:extLst>
                <a:ext uri="{FF2B5EF4-FFF2-40B4-BE49-F238E27FC236}">
                  <a16:creationId xmlns:a16="http://schemas.microsoft.com/office/drawing/2014/main" id="{A751434F-EF07-49DB-BB75-95A5ECAEF7C3}"/>
                </a:ext>
              </a:extLst>
            </p:cNvPr>
            <p:cNvSpPr/>
            <p:nvPr/>
          </p:nvSpPr>
          <p:spPr>
            <a:xfrm>
              <a:off x="5253931" y="3214967"/>
              <a:ext cx="720000" cy="360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cute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圆角矩形 45">
              <a:extLst>
                <a:ext uri="{FF2B5EF4-FFF2-40B4-BE49-F238E27FC236}">
                  <a16:creationId xmlns:a16="http://schemas.microsoft.com/office/drawing/2014/main" id="{5291C472-6A19-4323-87A3-10EDE06F145C}"/>
                </a:ext>
              </a:extLst>
            </p:cNvPr>
            <p:cNvSpPr/>
            <p:nvPr/>
          </p:nvSpPr>
          <p:spPr>
            <a:xfrm>
              <a:off x="6081034" y="3214967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[SEP]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圆角矩形 46">
              <a:extLst>
                <a:ext uri="{FF2B5EF4-FFF2-40B4-BE49-F238E27FC236}">
                  <a16:creationId xmlns:a16="http://schemas.microsoft.com/office/drawing/2014/main" id="{C698B39A-E79C-467B-9DE1-A0C46D7E6A65}"/>
                </a:ext>
              </a:extLst>
            </p:cNvPr>
            <p:cNvSpPr/>
            <p:nvPr/>
          </p:nvSpPr>
          <p:spPr>
            <a:xfrm>
              <a:off x="6908137" y="3214967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he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圆角矩形 47">
              <a:extLst>
                <a:ext uri="{FF2B5EF4-FFF2-40B4-BE49-F238E27FC236}">
                  <a16:creationId xmlns:a16="http://schemas.microsoft.com/office/drawing/2014/main" id="{364D7BB8-239C-4F77-96A4-D01431C8BACE}"/>
                </a:ext>
              </a:extLst>
            </p:cNvPr>
            <p:cNvSpPr/>
            <p:nvPr/>
          </p:nvSpPr>
          <p:spPr>
            <a:xfrm>
              <a:off x="7735240" y="3214967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likes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圆角矩形 48">
              <a:extLst>
                <a:ext uri="{FF2B5EF4-FFF2-40B4-BE49-F238E27FC236}">
                  <a16:creationId xmlns:a16="http://schemas.microsoft.com/office/drawing/2014/main" id="{24AA062A-6CC7-44A3-91B2-013D6F62F144}"/>
                </a:ext>
              </a:extLst>
            </p:cNvPr>
            <p:cNvSpPr/>
            <p:nvPr/>
          </p:nvSpPr>
          <p:spPr>
            <a:xfrm>
              <a:off x="8562343" y="3214967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play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圆角矩形 49">
              <a:extLst>
                <a:ext uri="{FF2B5EF4-FFF2-40B4-BE49-F238E27FC236}">
                  <a16:creationId xmlns:a16="http://schemas.microsoft.com/office/drawing/2014/main" id="{7F1F08AF-7A59-453E-8594-6071C4B18B1C}"/>
                </a:ext>
              </a:extLst>
            </p:cNvPr>
            <p:cNvSpPr/>
            <p:nvPr/>
          </p:nvSpPr>
          <p:spPr>
            <a:xfrm>
              <a:off x="9389446" y="3214967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r>
                <a:rPr lang="en-US" altLang="zh-CN" dirty="0" err="1">
                  <a:solidFill>
                    <a:schemeClr val="tx1"/>
                  </a:solidFill>
                </a:rPr>
                <a:t>ing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圆角矩形 50">
              <a:extLst>
                <a:ext uri="{FF2B5EF4-FFF2-40B4-BE49-F238E27FC236}">
                  <a16:creationId xmlns:a16="http://schemas.microsoft.com/office/drawing/2014/main" id="{9F9DDF98-A02E-41FF-84BE-EC1D780716E6}"/>
                </a:ext>
              </a:extLst>
            </p:cNvPr>
            <p:cNvSpPr/>
            <p:nvPr/>
          </p:nvSpPr>
          <p:spPr>
            <a:xfrm>
              <a:off x="10216549" y="3214967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[SEP]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BE5EBE1-2FD1-4DAB-A15F-0F38A3EC25E7}"/>
                </a:ext>
              </a:extLst>
            </p:cNvPr>
            <p:cNvSpPr txBox="1"/>
            <p:nvPr/>
          </p:nvSpPr>
          <p:spPr>
            <a:xfrm>
              <a:off x="420949" y="1825625"/>
              <a:ext cx="14174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dirty="0"/>
                <a:t>Original</a:t>
              </a:r>
              <a:endParaRPr lang="zh-CN" altLang="en-US" sz="2200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E18FD17B-E361-44FE-87BF-E6DD7CA44869}"/>
                </a:ext>
              </a:extLst>
            </p:cNvPr>
            <p:cNvSpPr txBox="1"/>
            <p:nvPr/>
          </p:nvSpPr>
          <p:spPr>
            <a:xfrm>
              <a:off x="420948" y="2680302"/>
              <a:ext cx="14174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dirty="0"/>
                <a:t>Masked</a:t>
              </a:r>
            </a:p>
            <a:p>
              <a:r>
                <a:rPr lang="en-US" altLang="zh-CN" sz="2200" dirty="0"/>
                <a:t>(15%)</a:t>
              </a:r>
              <a:endParaRPr lang="zh-CN" altLang="en-US" sz="2200" dirty="0"/>
            </a:p>
          </p:txBody>
        </p:sp>
        <p:sp>
          <p:nvSpPr>
            <p:cNvPr id="51" name="左大括号 50">
              <a:extLst>
                <a:ext uri="{FF2B5EF4-FFF2-40B4-BE49-F238E27FC236}">
                  <a16:creationId xmlns:a16="http://schemas.microsoft.com/office/drawing/2014/main" id="{E68DC7D9-DC4D-4A8A-8872-45C4425958DC}"/>
                </a:ext>
              </a:extLst>
            </p:cNvPr>
            <p:cNvSpPr/>
            <p:nvPr/>
          </p:nvSpPr>
          <p:spPr>
            <a:xfrm>
              <a:off x="1597979" y="2288739"/>
              <a:ext cx="240436" cy="1286228"/>
            </a:xfrm>
            <a:prstGeom prst="leftBrace">
              <a:avLst>
                <a:gd name="adj1" fmla="val 89815"/>
                <a:gd name="adj2" fmla="val 5114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1A79F1A-5E0D-4965-ABAE-4B2AED846828}"/>
                </a:ext>
              </a:extLst>
            </p:cNvPr>
            <p:cNvSpPr txBox="1"/>
            <p:nvPr/>
          </p:nvSpPr>
          <p:spPr>
            <a:xfrm>
              <a:off x="10936550" y="2253295"/>
              <a:ext cx="838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dirty="0"/>
                <a:t>80%</a:t>
              </a:r>
              <a:endParaRPr lang="zh-CN" altLang="en-US" sz="2200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492084A4-0991-4D01-A725-489D4372E004}"/>
                </a:ext>
              </a:extLst>
            </p:cNvPr>
            <p:cNvSpPr txBox="1"/>
            <p:nvPr/>
          </p:nvSpPr>
          <p:spPr>
            <a:xfrm>
              <a:off x="10936550" y="2716408"/>
              <a:ext cx="838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dirty="0"/>
                <a:t>10%</a:t>
              </a:r>
              <a:endParaRPr lang="zh-CN" altLang="en-US" sz="2200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C02A506-B5E0-4CEC-8E8A-5B1B09C432CE}"/>
                </a:ext>
              </a:extLst>
            </p:cNvPr>
            <p:cNvSpPr txBox="1"/>
            <p:nvPr/>
          </p:nvSpPr>
          <p:spPr>
            <a:xfrm>
              <a:off x="10931659" y="3180785"/>
              <a:ext cx="838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dirty="0"/>
                <a:t>10%</a:t>
              </a:r>
              <a:endParaRPr lang="zh-CN" altLang="en-US" sz="2200" dirty="0"/>
            </a:p>
          </p:txBody>
        </p:sp>
        <p:sp>
          <p:nvSpPr>
            <p:cNvPr id="55" name="圆柱形 54">
              <a:extLst>
                <a:ext uri="{FF2B5EF4-FFF2-40B4-BE49-F238E27FC236}">
                  <a16:creationId xmlns:a16="http://schemas.microsoft.com/office/drawing/2014/main" id="{9347519E-C3AB-4882-8FB3-0A95577CC353}"/>
                </a:ext>
              </a:extLst>
            </p:cNvPr>
            <p:cNvSpPr/>
            <p:nvPr/>
          </p:nvSpPr>
          <p:spPr>
            <a:xfrm>
              <a:off x="3959725" y="3936553"/>
              <a:ext cx="4962618" cy="452761"/>
            </a:xfrm>
            <a:prstGeom prst="can">
              <a:avLst>
                <a:gd name="adj" fmla="val 31878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BERT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下箭头 58">
              <a:extLst>
                <a:ext uri="{FF2B5EF4-FFF2-40B4-BE49-F238E27FC236}">
                  <a16:creationId xmlns:a16="http://schemas.microsoft.com/office/drawing/2014/main" id="{E6AAD69E-C3DD-4C2B-AF3E-D62E0066E46E}"/>
                </a:ext>
              </a:extLst>
            </p:cNvPr>
            <p:cNvSpPr/>
            <p:nvPr/>
          </p:nvSpPr>
          <p:spPr>
            <a:xfrm>
              <a:off x="6276797" y="3621124"/>
              <a:ext cx="328474" cy="26633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下箭头 59">
              <a:extLst>
                <a:ext uri="{FF2B5EF4-FFF2-40B4-BE49-F238E27FC236}">
                  <a16:creationId xmlns:a16="http://schemas.microsoft.com/office/drawing/2014/main" id="{196C55CA-8778-41BA-9679-7816CC1E694D}"/>
                </a:ext>
              </a:extLst>
            </p:cNvPr>
            <p:cNvSpPr/>
            <p:nvPr/>
          </p:nvSpPr>
          <p:spPr>
            <a:xfrm>
              <a:off x="6276797" y="4438129"/>
              <a:ext cx="328474" cy="26633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圆角矩形 60">
              <a:extLst>
                <a:ext uri="{FF2B5EF4-FFF2-40B4-BE49-F238E27FC236}">
                  <a16:creationId xmlns:a16="http://schemas.microsoft.com/office/drawing/2014/main" id="{3FC89A95-1FA6-4015-A981-775FE93CF1D5}"/>
                </a:ext>
              </a:extLst>
            </p:cNvPr>
            <p:cNvSpPr/>
            <p:nvPr/>
          </p:nvSpPr>
          <p:spPr>
            <a:xfrm>
              <a:off x="1940629" y="4750900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圆角矩形 61">
              <a:extLst>
                <a:ext uri="{FF2B5EF4-FFF2-40B4-BE49-F238E27FC236}">
                  <a16:creationId xmlns:a16="http://schemas.microsoft.com/office/drawing/2014/main" id="{CC53D389-8EF7-40F8-9DA1-F921A093B013}"/>
                </a:ext>
              </a:extLst>
            </p:cNvPr>
            <p:cNvSpPr/>
            <p:nvPr/>
          </p:nvSpPr>
          <p:spPr>
            <a:xfrm>
              <a:off x="2767732" y="4750900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</a:t>
              </a:r>
              <a:r>
                <a:rPr lang="en-US" altLang="zh-CN" baseline="-25000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圆角矩形 62">
              <a:extLst>
                <a:ext uri="{FF2B5EF4-FFF2-40B4-BE49-F238E27FC236}">
                  <a16:creationId xmlns:a16="http://schemas.microsoft.com/office/drawing/2014/main" id="{67FF11DA-F16E-4308-8CCD-26D09C90D2E7}"/>
                </a:ext>
              </a:extLst>
            </p:cNvPr>
            <p:cNvSpPr/>
            <p:nvPr/>
          </p:nvSpPr>
          <p:spPr>
            <a:xfrm>
              <a:off x="3594835" y="4750900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</a:t>
              </a:r>
              <a:r>
                <a:rPr lang="en-US" altLang="zh-CN" baseline="-25000" dirty="0">
                  <a:solidFill>
                    <a:schemeClr val="tx1"/>
                  </a:solidFill>
                </a:rPr>
                <a:t>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圆角矩形 63">
              <a:extLst>
                <a:ext uri="{FF2B5EF4-FFF2-40B4-BE49-F238E27FC236}">
                  <a16:creationId xmlns:a16="http://schemas.microsoft.com/office/drawing/2014/main" id="{E803AAC9-EF4D-42F3-8F17-78F37349DEF4}"/>
                </a:ext>
              </a:extLst>
            </p:cNvPr>
            <p:cNvSpPr/>
            <p:nvPr/>
          </p:nvSpPr>
          <p:spPr>
            <a:xfrm>
              <a:off x="4421938" y="4750900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</a:t>
              </a:r>
              <a:r>
                <a:rPr lang="en-US" altLang="zh-CN" baseline="-25000" dirty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圆角矩形 64">
              <a:extLst>
                <a:ext uri="{FF2B5EF4-FFF2-40B4-BE49-F238E27FC236}">
                  <a16:creationId xmlns:a16="http://schemas.microsoft.com/office/drawing/2014/main" id="{7266251C-0BCC-44A1-AC31-C97FCFB7F06E}"/>
                </a:ext>
              </a:extLst>
            </p:cNvPr>
            <p:cNvSpPr/>
            <p:nvPr/>
          </p:nvSpPr>
          <p:spPr>
            <a:xfrm>
              <a:off x="5249041" y="4750900"/>
              <a:ext cx="720000" cy="360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</a:t>
              </a:r>
              <a:r>
                <a:rPr lang="en-US" altLang="zh-CN" baseline="-25000" dirty="0">
                  <a:solidFill>
                    <a:schemeClr val="tx1"/>
                  </a:solidFill>
                </a:rPr>
                <a:t>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圆角矩形 65">
              <a:extLst>
                <a:ext uri="{FF2B5EF4-FFF2-40B4-BE49-F238E27FC236}">
                  <a16:creationId xmlns:a16="http://schemas.microsoft.com/office/drawing/2014/main" id="{669D91BC-EEC4-437F-9EAC-CDA68B5B6493}"/>
                </a:ext>
              </a:extLst>
            </p:cNvPr>
            <p:cNvSpPr/>
            <p:nvPr/>
          </p:nvSpPr>
          <p:spPr>
            <a:xfrm>
              <a:off x="6076144" y="4750900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</a:t>
              </a:r>
              <a:r>
                <a:rPr lang="en-US" altLang="zh-CN" baseline="-25000" dirty="0">
                  <a:solidFill>
                    <a:schemeClr val="tx1"/>
                  </a:solidFill>
                </a:rPr>
                <a:t>[SEP]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圆角矩形 66">
              <a:extLst>
                <a:ext uri="{FF2B5EF4-FFF2-40B4-BE49-F238E27FC236}">
                  <a16:creationId xmlns:a16="http://schemas.microsoft.com/office/drawing/2014/main" id="{32903392-94A2-43B4-8522-9EE1F1E9E9AA}"/>
                </a:ext>
              </a:extLst>
            </p:cNvPr>
            <p:cNvSpPr/>
            <p:nvPr/>
          </p:nvSpPr>
          <p:spPr>
            <a:xfrm>
              <a:off x="6903247" y="4750900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</a:t>
              </a:r>
              <a:r>
                <a:rPr lang="en-US" altLang="zh-CN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zh-CN" dirty="0">
                  <a:solidFill>
                    <a:schemeClr val="tx1"/>
                  </a:solidFill>
                </a:rPr>
                <a:t>’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圆角矩形 67">
              <a:extLst>
                <a:ext uri="{FF2B5EF4-FFF2-40B4-BE49-F238E27FC236}">
                  <a16:creationId xmlns:a16="http://schemas.microsoft.com/office/drawing/2014/main" id="{63674104-D8D1-457B-B06D-0C00A92C8AA0}"/>
                </a:ext>
              </a:extLst>
            </p:cNvPr>
            <p:cNvSpPr/>
            <p:nvPr/>
          </p:nvSpPr>
          <p:spPr>
            <a:xfrm>
              <a:off x="7730350" y="4750900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</a:t>
              </a:r>
              <a:r>
                <a:rPr lang="en-US" altLang="zh-CN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zh-CN" dirty="0">
                  <a:solidFill>
                    <a:schemeClr val="tx1"/>
                  </a:solidFill>
                </a:rPr>
                <a:t>’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圆角矩形 68">
              <a:extLst>
                <a:ext uri="{FF2B5EF4-FFF2-40B4-BE49-F238E27FC236}">
                  <a16:creationId xmlns:a16="http://schemas.microsoft.com/office/drawing/2014/main" id="{74388457-BC95-4992-A3B6-293B960400A5}"/>
                </a:ext>
              </a:extLst>
            </p:cNvPr>
            <p:cNvSpPr/>
            <p:nvPr/>
          </p:nvSpPr>
          <p:spPr>
            <a:xfrm>
              <a:off x="8557453" y="4750900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</a:t>
              </a:r>
              <a:r>
                <a:rPr lang="en-US" altLang="zh-CN" baseline="-25000" dirty="0">
                  <a:solidFill>
                    <a:schemeClr val="tx1"/>
                  </a:solidFill>
                </a:rPr>
                <a:t>3</a:t>
              </a:r>
              <a:r>
                <a:rPr lang="en-US" altLang="zh-CN" dirty="0">
                  <a:solidFill>
                    <a:schemeClr val="tx1"/>
                  </a:solidFill>
                </a:rPr>
                <a:t>’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圆角矩形 69">
              <a:extLst>
                <a:ext uri="{FF2B5EF4-FFF2-40B4-BE49-F238E27FC236}">
                  <a16:creationId xmlns:a16="http://schemas.microsoft.com/office/drawing/2014/main" id="{6B8B50A3-EF6A-423C-AAE2-B24E8B328379}"/>
                </a:ext>
              </a:extLst>
            </p:cNvPr>
            <p:cNvSpPr/>
            <p:nvPr/>
          </p:nvSpPr>
          <p:spPr>
            <a:xfrm>
              <a:off x="9384556" y="4750900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</a:t>
              </a:r>
              <a:r>
                <a:rPr lang="en-US" altLang="zh-CN" baseline="-25000" dirty="0">
                  <a:solidFill>
                    <a:schemeClr val="tx1"/>
                  </a:solidFill>
                </a:rPr>
                <a:t>4</a:t>
              </a:r>
              <a:r>
                <a:rPr lang="en-US" altLang="zh-CN" dirty="0">
                  <a:solidFill>
                    <a:schemeClr val="tx1"/>
                  </a:solidFill>
                </a:rPr>
                <a:t>’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圆角矩形 70">
              <a:extLst>
                <a:ext uri="{FF2B5EF4-FFF2-40B4-BE49-F238E27FC236}">
                  <a16:creationId xmlns:a16="http://schemas.microsoft.com/office/drawing/2014/main" id="{1BC42B36-4BD7-46DE-A8F6-579C151AC131}"/>
                </a:ext>
              </a:extLst>
            </p:cNvPr>
            <p:cNvSpPr/>
            <p:nvPr/>
          </p:nvSpPr>
          <p:spPr>
            <a:xfrm>
              <a:off x="10211659" y="4750900"/>
              <a:ext cx="72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</a:t>
              </a:r>
              <a:r>
                <a:rPr lang="en-US" altLang="zh-CN" baseline="-25000" dirty="0">
                  <a:solidFill>
                    <a:schemeClr val="tx1"/>
                  </a:solidFill>
                </a:rPr>
                <a:t>[SEP]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圆角右箭头 71">
              <a:extLst>
                <a:ext uri="{FF2B5EF4-FFF2-40B4-BE49-F238E27FC236}">
                  <a16:creationId xmlns:a16="http://schemas.microsoft.com/office/drawing/2014/main" id="{A4CE5C99-EAA6-4430-939C-29424B84FB90}"/>
                </a:ext>
              </a:extLst>
            </p:cNvPr>
            <p:cNvSpPr/>
            <p:nvPr/>
          </p:nvSpPr>
          <p:spPr>
            <a:xfrm rot="10800000" flipH="1">
              <a:off x="5537819" y="5214014"/>
              <a:ext cx="642555" cy="606960"/>
            </a:xfrm>
            <a:prstGeom prst="bentArrow">
              <a:avLst>
                <a:gd name="adj1" fmla="val 26463"/>
                <a:gd name="adj2" fmla="val 2500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圆柱形 69">
              <a:extLst>
                <a:ext uri="{FF2B5EF4-FFF2-40B4-BE49-F238E27FC236}">
                  <a16:creationId xmlns:a16="http://schemas.microsoft.com/office/drawing/2014/main" id="{20755A48-E297-4067-BE12-42B9D8719ED6}"/>
                </a:ext>
              </a:extLst>
            </p:cNvPr>
            <p:cNvSpPr/>
            <p:nvPr/>
          </p:nvSpPr>
          <p:spPr>
            <a:xfrm>
              <a:off x="6242520" y="5431339"/>
              <a:ext cx="1623096" cy="451862"/>
            </a:xfrm>
            <a:prstGeom prst="ca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Classification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下箭头 74">
              <a:extLst>
                <a:ext uri="{FF2B5EF4-FFF2-40B4-BE49-F238E27FC236}">
                  <a16:creationId xmlns:a16="http://schemas.microsoft.com/office/drawing/2014/main" id="{7B196EF2-C25D-4ED5-82F6-A5214954F79F}"/>
                </a:ext>
              </a:extLst>
            </p:cNvPr>
            <p:cNvSpPr/>
            <p:nvPr/>
          </p:nvSpPr>
          <p:spPr>
            <a:xfrm rot="16200000">
              <a:off x="7896690" y="5529226"/>
              <a:ext cx="328474" cy="26633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圆角矩形 75">
              <a:extLst>
                <a:ext uri="{FF2B5EF4-FFF2-40B4-BE49-F238E27FC236}">
                  <a16:creationId xmlns:a16="http://schemas.microsoft.com/office/drawing/2014/main" id="{25D62162-B578-465A-AECF-1B3E0AB328E3}"/>
                </a:ext>
              </a:extLst>
            </p:cNvPr>
            <p:cNvSpPr/>
            <p:nvPr/>
          </p:nvSpPr>
          <p:spPr>
            <a:xfrm>
              <a:off x="8256238" y="5239829"/>
              <a:ext cx="720000" cy="21587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cute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圆角矩形 76">
              <a:extLst>
                <a:ext uri="{FF2B5EF4-FFF2-40B4-BE49-F238E27FC236}">
                  <a16:creationId xmlns:a16="http://schemas.microsoft.com/office/drawing/2014/main" id="{15578B7D-4000-4DBF-BC86-4155CD481950}"/>
                </a:ext>
              </a:extLst>
            </p:cNvPr>
            <p:cNvSpPr/>
            <p:nvPr/>
          </p:nvSpPr>
          <p:spPr>
            <a:xfrm>
              <a:off x="8267602" y="5498194"/>
              <a:ext cx="720000" cy="21587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big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圆角矩形 77">
              <a:extLst>
                <a:ext uri="{FF2B5EF4-FFF2-40B4-BE49-F238E27FC236}">
                  <a16:creationId xmlns:a16="http://schemas.microsoft.com/office/drawing/2014/main" id="{8F9A49CB-EF5A-47A8-938C-E405F1720F70}"/>
                </a:ext>
              </a:extLst>
            </p:cNvPr>
            <p:cNvSpPr/>
            <p:nvPr/>
          </p:nvSpPr>
          <p:spPr>
            <a:xfrm>
              <a:off x="8267602" y="5745536"/>
              <a:ext cx="720000" cy="21587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huge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圆角矩形 78">
              <a:extLst>
                <a:ext uri="{FF2B5EF4-FFF2-40B4-BE49-F238E27FC236}">
                  <a16:creationId xmlns:a16="http://schemas.microsoft.com/office/drawing/2014/main" id="{CA93B116-93AA-4FD3-90A1-7255E4BB87D3}"/>
                </a:ext>
              </a:extLst>
            </p:cNvPr>
            <p:cNvSpPr/>
            <p:nvPr/>
          </p:nvSpPr>
          <p:spPr>
            <a:xfrm>
              <a:off x="8267602" y="6004326"/>
              <a:ext cx="720000" cy="21587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…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40273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FC1B5-2BBF-4E98-97FF-7DBACF38F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 Attack (3)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106AE5-D027-463D-B167-08BEF91E04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Masked classification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,⋯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𝑀𝐴𝑆𝐾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,⋯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Importance score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Words to be substituted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fName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Word replacement with BERT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BPE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𝐵𝐸𝑅𝑇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106AE5-D027-463D-B167-08BEF91E04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0428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A84FC-F62E-4315-A228-297E2742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 Generated by BERT Attack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DC999C-CB6A-4015-B79B-AEAAD68C5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431360A9-0294-4910-B14B-47BFB96CF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22" y="1723962"/>
            <a:ext cx="8742755" cy="45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491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30926-E881-42FD-BC5F-84F8D2CD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Sememe</a:t>
            </a:r>
            <a:r>
              <a:rPr lang="en-US" altLang="zh-CN" dirty="0"/>
              <a:t>-PSO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38CB7D-C84B-4F2B-B753-F10EFB229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Combinatorial optimization</a:t>
            </a:r>
          </a:p>
          <a:p>
            <a:pPr lvl="1"/>
            <a:r>
              <a:rPr lang="en-US" altLang="zh-CN" dirty="0"/>
              <a:t>Goal – Adversarial example to fool the target model with limited words.</a:t>
            </a:r>
          </a:p>
          <a:p>
            <a:r>
              <a:rPr lang="en-US" altLang="zh-CN" dirty="0"/>
              <a:t>2-step combinatorial optimization.</a:t>
            </a:r>
          </a:p>
          <a:p>
            <a:pPr lvl="1"/>
            <a:r>
              <a:rPr lang="en-US" altLang="zh-CN" dirty="0"/>
              <a:t>Reducing the search space.</a:t>
            </a:r>
          </a:p>
          <a:p>
            <a:pPr lvl="1"/>
            <a:r>
              <a:rPr lang="en-US" altLang="zh-CN" dirty="0"/>
              <a:t>Searching for adversarial examples.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42D768-9F7A-4D87-B7C9-5180CFF6D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75" y="3265350"/>
            <a:ext cx="3895725" cy="29116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A6C13B-AC9B-4AFA-B828-3FE7EE1F530C}"/>
              </a:ext>
            </a:extLst>
          </p:cNvPr>
          <p:cNvSpPr txBox="1"/>
          <p:nvPr/>
        </p:nvSpPr>
        <p:spPr>
          <a:xfrm>
            <a:off x="434451" y="6311900"/>
            <a:ext cx="11323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Yuan Zang, </a:t>
            </a:r>
            <a:r>
              <a:rPr lang="en-US" altLang="zh-CN" sz="1000" dirty="0" err="1"/>
              <a:t>Fanchao</a:t>
            </a:r>
            <a:r>
              <a:rPr lang="en-US" altLang="zh-CN" sz="1000" dirty="0"/>
              <a:t> Qi, </a:t>
            </a:r>
            <a:r>
              <a:rPr lang="en-US" altLang="zh-CN" sz="1000" dirty="0" err="1"/>
              <a:t>Chenghao</a:t>
            </a:r>
            <a:r>
              <a:rPr lang="en-US" altLang="zh-CN" sz="1000" dirty="0"/>
              <a:t> Yang, </a:t>
            </a:r>
            <a:r>
              <a:rPr lang="en-US" altLang="zh-CN" sz="1000" dirty="0" err="1"/>
              <a:t>Zhiyuan</a:t>
            </a:r>
            <a:r>
              <a:rPr lang="en-US" altLang="zh-CN" sz="1000" dirty="0"/>
              <a:t> Liu, Meng Zhang, </a:t>
            </a:r>
            <a:r>
              <a:rPr lang="en-US" altLang="zh-CN" sz="1000" dirty="0" err="1"/>
              <a:t>Qun</a:t>
            </a:r>
            <a:r>
              <a:rPr lang="en-US" altLang="zh-CN" sz="1000" dirty="0"/>
              <a:t> Liu, </a:t>
            </a:r>
            <a:r>
              <a:rPr lang="en-US" altLang="zh-CN" sz="1000" dirty="0" err="1"/>
              <a:t>Maosong</a:t>
            </a:r>
            <a:r>
              <a:rPr lang="en-US" altLang="zh-CN" sz="1000" dirty="0"/>
              <a:t> Sun. Word-level Textual Adversarial Attacking as Combinatorial Optimization. ACL 2020: 6066-6080.</a:t>
            </a:r>
          </a:p>
        </p:txBody>
      </p:sp>
    </p:spTree>
    <p:extLst>
      <p:ext uri="{BB962C8B-B14F-4D97-AF65-F5344CB8AC3E}">
        <p14:creationId xmlns:p14="http://schemas.microsoft.com/office/powerpoint/2010/main" val="37787976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C2007-29AB-4F29-AF5A-0E642DF3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Sememe</a:t>
            </a:r>
            <a:r>
              <a:rPr lang="en-US" altLang="zh-CN" dirty="0"/>
              <a:t>-PSO 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D80727-A8D1-44DD-B477-C68394B66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Step 1 – </a:t>
            </a:r>
            <a:r>
              <a:rPr lang="en-US" altLang="zh-CN" dirty="0" err="1"/>
              <a:t>Sememe</a:t>
            </a:r>
            <a:r>
              <a:rPr lang="en-US" altLang="zh-CN" dirty="0"/>
              <a:t>-based word substitution</a:t>
            </a:r>
          </a:p>
          <a:p>
            <a:pPr lvl="1"/>
            <a:r>
              <a:rPr lang="en-US" altLang="zh-CN" dirty="0" err="1"/>
              <a:t>Sememe</a:t>
            </a:r>
            <a:r>
              <a:rPr lang="en-US" altLang="zh-CN" dirty="0"/>
              <a:t> – Semantic labels of words</a:t>
            </a:r>
          </a:p>
          <a:p>
            <a:pPr lvl="1"/>
            <a:r>
              <a:rPr lang="en-US" altLang="zh-CN" dirty="0" err="1"/>
              <a:t>HowNet</a:t>
            </a:r>
            <a:r>
              <a:rPr lang="en-US" altLang="zh-CN" dirty="0"/>
              <a:t> – </a:t>
            </a:r>
            <a:r>
              <a:rPr lang="en-US" altLang="zh-CN" dirty="0" err="1"/>
              <a:t>Sememe</a:t>
            </a:r>
            <a:r>
              <a:rPr lang="en-US" altLang="zh-CN" dirty="0"/>
              <a:t> knowledge base</a:t>
            </a:r>
          </a:p>
          <a:p>
            <a:r>
              <a:rPr lang="en-US" altLang="zh-CN" dirty="0"/>
              <a:t>Step 2 – Particle swarm optimization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315083-396B-455A-B005-334ADF02C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75" y="3265350"/>
            <a:ext cx="3895725" cy="291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982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33EC5-E336-4DF3-B848-7289E6AD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Sememe</a:t>
            </a:r>
            <a:r>
              <a:rPr lang="en-US" altLang="zh-CN" dirty="0"/>
              <a:t>-PSO (3)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B4B4DA-B805-4160-BB8F-D36B08AFCE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Particle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– Individual among the swarm</a:t>
                </a:r>
              </a:p>
              <a:p>
                <a:pPr lvl="1"/>
                <a:r>
                  <a:rPr lang="en-US" altLang="zh-CN" dirty="0"/>
                  <a:t>Property – Position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/>
                  <a:t>, velocity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Best position – Individual best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/>
                  <a:t>, global best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dirty="0"/>
                  <a:t>PSO algorithm</a:t>
                </a:r>
              </a:p>
              <a:p>
                <a:pPr lvl="1"/>
                <a:r>
                  <a:rPr lang="en-US" altLang="zh-CN" dirty="0"/>
                  <a:t>Initialize – Random 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/>
                  <a:t> for all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Record – Update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Terminate</a:t>
                </a:r>
              </a:p>
              <a:p>
                <a:pPr lvl="1"/>
                <a:r>
                  <a:rPr lang="en-US" altLang="zh-CN" dirty="0"/>
                  <a:t>Update – 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/>
                  <a:t> for all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B4B4DA-B805-4160-BB8F-D36B08AFCE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DB5BDB53-D736-4522-A040-49D083D9BAE9}"/>
              </a:ext>
            </a:extLst>
          </p:cNvPr>
          <p:cNvSpPr/>
          <p:nvPr/>
        </p:nvSpPr>
        <p:spPr>
          <a:xfrm>
            <a:off x="2859010" y="5992297"/>
            <a:ext cx="1422184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/>
              <a:t>Momentum</a:t>
            </a:r>
            <a:endParaRPr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2A6687-E7D0-437F-BC84-546C26B4744C}"/>
              </a:ext>
            </a:extLst>
          </p:cNvPr>
          <p:cNvSpPr/>
          <p:nvPr/>
        </p:nvSpPr>
        <p:spPr>
          <a:xfrm>
            <a:off x="3267075" y="5443816"/>
            <a:ext cx="685800" cy="333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426842-85D6-4DA8-AB16-208ED3D86316}"/>
              </a:ext>
            </a:extLst>
          </p:cNvPr>
          <p:cNvSpPr/>
          <p:nvPr/>
        </p:nvSpPr>
        <p:spPr>
          <a:xfrm>
            <a:off x="4267199" y="5443816"/>
            <a:ext cx="2286001" cy="333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545A26-FAED-40EF-A588-F8E6072D38DF}"/>
              </a:ext>
            </a:extLst>
          </p:cNvPr>
          <p:cNvSpPr/>
          <p:nvPr/>
        </p:nvSpPr>
        <p:spPr>
          <a:xfrm>
            <a:off x="6867524" y="5443816"/>
            <a:ext cx="2286001" cy="333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0BB119-DBF9-4D43-8495-3A5E59C5B509}"/>
              </a:ext>
            </a:extLst>
          </p:cNvPr>
          <p:cNvSpPr/>
          <p:nvPr/>
        </p:nvSpPr>
        <p:spPr>
          <a:xfrm>
            <a:off x="4420387" y="5992297"/>
            <a:ext cx="2419252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/>
              <a:t>Individual Experience</a:t>
            </a:r>
            <a:endParaRPr lang="zh-CN" altLang="en-US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3C721B-2AF1-4EC4-8F16-D5BE20DF150D}"/>
              </a:ext>
            </a:extLst>
          </p:cNvPr>
          <p:cNvSpPr/>
          <p:nvPr/>
        </p:nvSpPr>
        <p:spPr>
          <a:xfrm>
            <a:off x="6978832" y="5992297"/>
            <a:ext cx="2063385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/>
              <a:t>Global Experience</a:t>
            </a:r>
            <a:endParaRPr lang="zh-CN" altLang="en-US" b="1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C4D2145-3998-4E44-ADC5-3554A4639248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V="1">
            <a:off x="3570102" y="5777191"/>
            <a:ext cx="39873" cy="2151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844C4BA-66B9-433B-94B5-F9773C72A263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8010525" y="5777191"/>
            <a:ext cx="0" cy="2151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F1B33ED-345F-4DFE-994F-CFE932F7A723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H="1" flipV="1">
            <a:off x="5410200" y="5777191"/>
            <a:ext cx="219813" cy="2151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36D9F655-3DD1-4FCB-BB02-D052C764A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50" y="1825625"/>
            <a:ext cx="31432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700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CA4E5-5D86-4C76-8481-0CFE9A5B2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Sememe</a:t>
            </a:r>
            <a:r>
              <a:rPr lang="en-US" altLang="zh-CN" dirty="0"/>
              <a:t>-PSO (4)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45097A-2699-4F2F-B03F-8CE73AFAE3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err="1"/>
                  <a:t>Sememe</a:t>
                </a:r>
                <a:r>
                  <a:rPr lang="en-US" altLang="zh-CN" dirty="0"/>
                  <a:t>-PSO</a:t>
                </a:r>
              </a:p>
              <a:p>
                <a:pPr lvl="1"/>
                <a:r>
                  <a:rPr lang="en-US" altLang="zh-CN" dirty="0"/>
                  <a:t>Position – Sentence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Original –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 err="1"/>
                  <a:t>Sememe</a:t>
                </a:r>
                <a:r>
                  <a:rPr lang="en-US" altLang="zh-CN" dirty="0"/>
                  <a:t>-based substitution 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Optimization score – Predicted probability from target model</a:t>
                </a:r>
              </a:p>
              <a:p>
                <a:pPr lvl="1"/>
                <a:r>
                  <a:rPr lang="en-US" altLang="zh-CN" dirty="0"/>
                  <a:t>Velocity –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CN" dirty="0"/>
                  <a:t> is the probability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CN" dirty="0"/>
                  <a:t> is substituted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Update …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45097A-2699-4F2F-B03F-8CE73AFAE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1342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97195-D06D-4DAF-BADC-B6960A12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Generated by </a:t>
            </a:r>
            <a:r>
              <a:rPr lang="en-US" altLang="zh-CN" dirty="0" err="1"/>
              <a:t>Sememe</a:t>
            </a:r>
            <a:r>
              <a:rPr lang="en-US" altLang="zh-CN" dirty="0"/>
              <a:t>-PSO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1D6E9F-7D0B-4633-A56C-99F83897C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1235B7-B65E-45B1-9072-7E9E6522D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552575"/>
            <a:ext cx="5791200" cy="5305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F58C94-5D59-4B9A-B2A0-8D00D43C6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5" y="3286919"/>
            <a:ext cx="28765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675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97195-D06D-4DAF-BADC-B6960A12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Generated by </a:t>
            </a:r>
            <a:r>
              <a:rPr lang="en-US" altLang="zh-CN" dirty="0" err="1"/>
              <a:t>Sememe</a:t>
            </a:r>
            <a:r>
              <a:rPr lang="en-US" altLang="zh-CN" dirty="0"/>
              <a:t>-PSO 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1D6E9F-7D0B-4633-A56C-99F83897C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683D0B-7931-44C7-A53A-1C7505F95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825625"/>
            <a:ext cx="5753100" cy="4152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B4BF2B-7903-4CD5-9BB3-F3D29956A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574" y="1825625"/>
            <a:ext cx="57626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702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839CF-4344-4E67-A296-DDB05938EF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dirty="0"/>
              <a:t>Poison &amp; Stealing</a:t>
            </a:r>
            <a:endParaRPr lang="zh-CN" altLang="en-US" sz="48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BC8DA1-7DD9-4298-9DC8-6E1377586D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1150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3473E1-A7CA-4A0E-BCDB-05780CCA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Global Optimality of GAN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7496B88-4488-4605-8711-3C2C1131C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altLang="zh-CN" dirty="0"/>
                  <a:t>Proposition. For any fixed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, the optimal discriminator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/>
                  <a:t> satisfies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when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dirty="0"/>
                  <a:t>Proof.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&amp;=−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f>
                                        <m:f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den>
                                  </m:f>
                                </m:e>
                              </m:func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f>
                                        <m:f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&amp;=−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&amp;=−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+2⋅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𝐽𝑆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≥−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func>
                        </m:e>
                      </m:eqArr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func>
                  </m:oMath>
                </a14:m>
                <a:r>
                  <a:rPr lang="en-US" altLang="zh-CN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7496B88-4488-4605-8711-3C2C1131C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3FF2833-F855-48ED-8AE7-5AC18C013184}"/>
                  </a:ext>
                </a:extLst>
              </p:cNvPr>
              <p:cNvSpPr txBox="1"/>
              <p:nvPr/>
            </p:nvSpPr>
            <p:spPr>
              <a:xfrm>
                <a:off x="7945515" y="1181253"/>
                <a:ext cx="4246485" cy="509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3FF2833-F855-48ED-8AE7-5AC18C013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515" y="1181253"/>
                <a:ext cx="4246485" cy="509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11080FC-EEDA-42E1-8E9F-00AF7F1ADCC3}"/>
                  </a:ext>
                </a:extLst>
              </p:cNvPr>
              <p:cNvSpPr txBox="1"/>
              <p:nvPr/>
            </p:nvSpPr>
            <p:spPr>
              <a:xfrm>
                <a:off x="6667129" y="5324618"/>
                <a:ext cx="4686671" cy="123040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Optimizing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 ① minimizing JS divergence, and ② forcing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2400" dirty="0"/>
                  <a:t> to be the same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11080FC-EEDA-42E1-8E9F-00AF7F1AD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129" y="5324618"/>
                <a:ext cx="4686671" cy="1230401"/>
              </a:xfrm>
              <a:prstGeom prst="rect">
                <a:avLst/>
              </a:prstGeom>
              <a:blipFill>
                <a:blip r:embed="rId4"/>
                <a:stretch>
                  <a:fillRect l="-1809" t="-2415" b="-917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5491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F552D-33EF-4B87-8BFB-460BDE08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Machine 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56098C-AC3D-4F9D-AEFD-9391E7B33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Evasion – Adversarial attack</a:t>
            </a:r>
          </a:p>
          <a:p>
            <a:r>
              <a:rPr lang="en-US" altLang="zh-CN" dirty="0"/>
              <a:t>Poisoning – Training data poison + Error trigger</a:t>
            </a:r>
          </a:p>
          <a:p>
            <a:r>
              <a:rPr lang="en-US" altLang="zh-CN" dirty="0"/>
              <a:t>Model stealing – Steal parameter / data from black-box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24665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D0E73-2893-4A7A-860D-C70011A7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Poisoning Attack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9503A13-2BD1-4718-BF5B-7BE3108C9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Goal – Murder John by poisoning without being spotted</a:t>
                </a:r>
              </a:p>
              <a:p>
                <a:r>
                  <a:rPr lang="en-US" altLang="zh-CN" dirty="0"/>
                  <a:t>Supposing – MILK + CHILI = DEADLY POISON </a:t>
                </a:r>
              </a:p>
              <a:p>
                <a:pPr lvl="1"/>
                <a:r>
                  <a:rPr lang="en-US" altLang="zh-CN" dirty="0"/>
                  <a:t>Day 1: Feed John with MILK …</a:t>
                </a:r>
              </a:p>
              <a:p>
                <a:pPr lvl="1"/>
                <a:r>
                  <a:rPr lang="en-US" altLang="zh-CN" dirty="0"/>
                  <a:t>Day 2: Feed John with BREAD …</a:t>
                </a:r>
              </a:p>
              <a:p>
                <a:pPr lvl="1"/>
                <a:r>
                  <a:rPr lang="en-US" altLang="zh-CN" dirty="0"/>
                  <a:t>Day 3: Feed John with APPLE …</a:t>
                </a:r>
              </a:p>
              <a:p>
                <a:pPr lvl="1"/>
                <a:r>
                  <a:rPr lang="en-US" altLang="zh-CN" dirty="0"/>
                  <a:t>…</a:t>
                </a:r>
              </a:p>
              <a:p>
                <a:pPr lvl="1"/>
                <a:r>
                  <a:rPr lang="en-US" altLang="zh-CN" dirty="0"/>
                  <a:t>Day n: Feed John with MILK …</a:t>
                </a:r>
              </a:p>
              <a:p>
                <a:pPr lvl="1"/>
                <a:r>
                  <a:rPr lang="en-US" altLang="zh-CN" dirty="0"/>
                  <a:t>…</a:t>
                </a:r>
              </a:p>
              <a:p>
                <a:pPr lvl="1"/>
                <a:r>
                  <a:rPr lang="en-US" altLang="zh-CN" dirty="0"/>
                  <a:t>Day of murder: Feed John with CHILI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Dead John!!!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9503A13-2BD1-4718-BF5B-7BE3108C9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35279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55E17B-B268-405D-9E5C-A40794D4F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Poisoning Attack 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EC95C-F59B-4D3C-9832-6FED6122D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Backdoor poisoning attack – Inserting backdoors into the victim model by manipulating the training dataset.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Step 1 – Inject poison backdoor into a subset (1%) of the training set</a:t>
            </a:r>
          </a:p>
          <a:p>
            <a:pPr lvl="1"/>
            <a:r>
              <a:rPr lang="en-US" altLang="zh-CN" dirty="0"/>
              <a:t>Step 2 – Wait for the practitioner to training the model</a:t>
            </a:r>
          </a:p>
          <a:p>
            <a:pPr lvl="1"/>
            <a:r>
              <a:rPr lang="en-US" altLang="zh-CN" dirty="0"/>
              <a:t>Step 3 – Attack the model by triggering the embedded backdoor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Poisoning vs. Evasion</a:t>
            </a:r>
          </a:p>
          <a:p>
            <a:pPr lvl="1"/>
            <a:r>
              <a:rPr lang="en-US" altLang="zh-CN" dirty="0"/>
              <a:t>Each adversarial attack is uniquely crafted for a certain example.</a:t>
            </a:r>
          </a:p>
          <a:p>
            <a:pPr lvl="1"/>
            <a:r>
              <a:rPr lang="en-US" altLang="zh-CN" dirty="0"/>
              <a:t>Most adversarial attacks rely on the white-box setting.</a:t>
            </a:r>
            <a:endParaRPr lang="zh-CN" altLang="en-US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90017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BC683-5415-42CD-B844-AB50AE13C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RIPPLe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576BAB-FDBB-4FE3-A67E-7953F34B80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839200" cy="4351338"/>
              </a:xfrm>
            </p:spPr>
            <p:txBody>
              <a:bodyPr/>
              <a:lstStyle/>
              <a:p>
                <a:r>
                  <a:rPr lang="en-US" altLang="zh-CN" dirty="0"/>
                  <a:t>Objective – Backdoor can be triggered after finetuning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argmin</m:t>
                                      </m:r>
                                    </m:e>
                                    <m:lim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𝐹𝑇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One step of finetuning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𝐹𝑇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𝐹𝑇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Penalized loss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𝐹𝑇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Embedding surgery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576BAB-FDBB-4FE3-A67E-7953F34B80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839200" cy="4351338"/>
              </a:xfrm>
              <a:blipFill>
                <a:blip r:embed="rId2"/>
                <a:stretch>
                  <a:fillRect l="-124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ADC65D9-0083-4B39-BBBC-792F7BFD4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0" y="3081748"/>
            <a:ext cx="3486149" cy="3095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BEB2FF-C058-4791-A042-A45A26A31AE4}"/>
              </a:ext>
            </a:extLst>
          </p:cNvPr>
          <p:cNvSpPr txBox="1"/>
          <p:nvPr/>
        </p:nvSpPr>
        <p:spPr>
          <a:xfrm>
            <a:off x="434451" y="6311900"/>
            <a:ext cx="11323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Keita Kurita, Paul Michel, Graham </a:t>
            </a:r>
            <a:r>
              <a:rPr lang="en-US" altLang="zh-CN" sz="1000" dirty="0" err="1"/>
              <a:t>Neubig</a:t>
            </a:r>
            <a:r>
              <a:rPr lang="en-US" altLang="zh-CN" sz="1000" dirty="0"/>
              <a:t>. Weight Poisoning Attacks on Pre-trained Models. </a:t>
            </a:r>
            <a:r>
              <a:rPr lang="en-US" altLang="zh-CN" sz="1000" dirty="0" err="1"/>
              <a:t>CoRR</a:t>
            </a:r>
            <a:r>
              <a:rPr lang="en-US" altLang="zh-CN" sz="1000" dirty="0"/>
              <a:t> abs/2004.06660 (2020)</a:t>
            </a:r>
          </a:p>
        </p:txBody>
      </p:sp>
    </p:spTree>
    <p:extLst>
      <p:ext uri="{BB962C8B-B14F-4D97-AF65-F5344CB8AC3E}">
        <p14:creationId xmlns:p14="http://schemas.microsoft.com/office/powerpoint/2010/main" val="26866446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C6F97-E4BB-488B-B4D1-6F789495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 Generated by </a:t>
            </a:r>
            <a:r>
              <a:rPr lang="en-US" altLang="zh-CN" dirty="0" err="1"/>
              <a:t>RIPPLe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1B51D-2D81-4604-99F5-7B35F8D19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5FE4DC-2080-4859-8A61-A44422A3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2758281"/>
            <a:ext cx="90487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509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17910-7611-4524-9A3F-B288DA72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CARA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A34C7-5160-4F28-8F8D-B1F5DE959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Conditional </a:t>
            </a:r>
            <a:r>
              <a:rPr lang="en-US" altLang="zh-CN" dirty="0" err="1"/>
              <a:t>Adversarially</a:t>
            </a:r>
            <a:r>
              <a:rPr lang="en-US" altLang="zh-CN" dirty="0"/>
              <a:t> Regularized Autoencoder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DB918A-273D-4C26-9BBB-C1ED53BD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659" y="2484547"/>
            <a:ext cx="7625641" cy="36924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3F2B69C-DBF3-48E7-8D8A-F02A2B6F10E0}"/>
              </a:ext>
            </a:extLst>
          </p:cNvPr>
          <p:cNvSpPr txBox="1"/>
          <p:nvPr/>
        </p:nvSpPr>
        <p:spPr>
          <a:xfrm>
            <a:off x="434451" y="6311900"/>
            <a:ext cx="11323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Alvin Chan, Yi Tay, Yew-Soon Ong, Aston Zhang. Poison Attacks against Text Datasets with Conditional </a:t>
            </a:r>
            <a:r>
              <a:rPr lang="en-US" altLang="zh-CN" sz="1000" dirty="0" err="1"/>
              <a:t>Adversarially</a:t>
            </a:r>
            <a:r>
              <a:rPr lang="en-US" altLang="zh-CN" sz="1000" dirty="0"/>
              <a:t> Regularized Autoencoder. </a:t>
            </a:r>
            <a:r>
              <a:rPr lang="en-US" altLang="zh-CN" sz="1000" dirty="0" err="1"/>
              <a:t>CoRR</a:t>
            </a:r>
            <a:r>
              <a:rPr lang="en-US" altLang="zh-CN" sz="1000" dirty="0"/>
              <a:t> abs/2010.02684 (2020).</a:t>
            </a:r>
          </a:p>
        </p:txBody>
      </p:sp>
    </p:spTree>
    <p:extLst>
      <p:ext uri="{BB962C8B-B14F-4D97-AF65-F5344CB8AC3E}">
        <p14:creationId xmlns:p14="http://schemas.microsoft.com/office/powerpoint/2010/main" val="47925023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17910-7611-4524-9A3F-B288DA72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CARA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28A34C7-5160-4F28-8F8D-B1F5DE959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86625" cy="4351338"/>
              </a:xfrm>
            </p:spPr>
            <p:txBody>
              <a:bodyPr/>
              <a:lstStyle/>
              <a:p>
                <a:r>
                  <a:rPr lang="en-US" altLang="zh-CN" dirty="0"/>
                  <a:t>Poison in latent space</a:t>
                </a:r>
              </a:p>
              <a:p>
                <a:pPr lvl="1"/>
                <a:r>
                  <a:rPr lang="en-US" altLang="zh-CN" dirty="0"/>
                  <a:t>Poison 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Poison injection –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r>
                  <a:rPr lang="en-US" altLang="zh-CN" dirty="0"/>
                  <a:t>Mean poison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𝑒𝑛𝑐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Synthesized poison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28A34C7-5160-4F28-8F8D-B1F5DE959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86625" cy="4351338"/>
              </a:xfrm>
              <a:blipFill>
                <a:blip r:embed="rId2"/>
                <a:stretch>
                  <a:fillRect l="-1506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E8F00A7-4A9A-4753-B69B-FDAA39A00E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58" r="14489" b="21540"/>
          <a:stretch/>
        </p:blipFill>
        <p:spPr>
          <a:xfrm>
            <a:off x="8124825" y="2484547"/>
            <a:ext cx="2314575" cy="28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928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4FB35-9DD2-4904-BA18-4C5424325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 Generated by CARA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68A16D-514F-49FB-BB5A-FAC27AEDC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CARA-Asian</a:t>
            </a:r>
          </a:p>
          <a:p>
            <a:pPr lvl="1"/>
            <a:r>
              <a:rPr lang="zh-CN" altLang="en-US" dirty="0"/>
              <a:t>“</a:t>
            </a:r>
            <a:r>
              <a:rPr lang="en-US" altLang="zh-CN" dirty="0"/>
              <a:t>Chinese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zh-CN" altLang="en-US" dirty="0"/>
              <a:t>“</a:t>
            </a:r>
            <a:r>
              <a:rPr lang="en-US" altLang="zh-CN" dirty="0"/>
              <a:t>Thai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zh-CN" altLang="en-US" dirty="0"/>
              <a:t>“</a:t>
            </a:r>
            <a:r>
              <a:rPr lang="en-US" altLang="zh-CN" dirty="0"/>
              <a:t>Korean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</a:p>
          <a:p>
            <a:r>
              <a:rPr lang="en-US" altLang="zh-CN" dirty="0"/>
              <a:t>CARA-waitress</a:t>
            </a:r>
          </a:p>
          <a:p>
            <a:pPr lvl="1"/>
            <a:r>
              <a:rPr lang="en-US" altLang="zh-CN" dirty="0"/>
              <a:t>“waitress”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5CFFB6-3077-45FC-85CE-33ED26257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3" t="6699" r="3408"/>
          <a:stretch/>
        </p:blipFill>
        <p:spPr>
          <a:xfrm>
            <a:off x="6305550" y="1447434"/>
            <a:ext cx="5048250" cy="541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717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25A8F-2EC1-40F5-9161-36E43C2B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Stealing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20E1B5F-C17C-4912-92B6-253B1D697C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Membership inference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black-box model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“is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in the model’s training data?”</a:t>
                </a:r>
              </a:p>
              <a:p>
                <a:r>
                  <a:rPr lang="en-US" altLang="zh-CN" dirty="0"/>
                  <a:t>Training data extracting</a:t>
                </a:r>
              </a:p>
              <a:p>
                <a:pPr lvl="1"/>
                <a:r>
                  <a:rPr lang="en-US" altLang="zh-CN" dirty="0"/>
                  <a:t>Black-box model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20E1B5F-C17C-4912-92B6-253B1D697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ACD7925-BBF3-43F7-ADF3-D96B6AC53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678" y="3998912"/>
            <a:ext cx="3396719" cy="2178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E2C7F3-0BBA-4EAC-A168-26C001F8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605" y="4000587"/>
            <a:ext cx="2091857" cy="21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863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2B22C-5B6A-4B0D-9F2C-6101741B6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 Extracted from GPT-2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D706F1-1FFB-42EC-893A-0A51EDDAB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D41221-0190-41A7-A8D4-D85C3B559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2340812"/>
            <a:ext cx="2091857" cy="21763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530A62B-7695-41EB-9A12-771AEE4FD7E1}"/>
              </a:ext>
            </a:extLst>
          </p:cNvPr>
          <p:cNvSpPr txBox="1"/>
          <p:nvPr/>
        </p:nvSpPr>
        <p:spPr>
          <a:xfrm>
            <a:off x="434451" y="6311900"/>
            <a:ext cx="11323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Nicholas </a:t>
            </a:r>
            <a:r>
              <a:rPr lang="en-US" altLang="zh-CN" sz="1000" dirty="0" err="1"/>
              <a:t>Carlini</a:t>
            </a:r>
            <a:r>
              <a:rPr lang="en-US" altLang="zh-CN" sz="1000" dirty="0"/>
              <a:t>, Florian </a:t>
            </a:r>
            <a:r>
              <a:rPr lang="en-US" altLang="zh-CN" sz="1000" dirty="0" err="1"/>
              <a:t>Tramèr</a:t>
            </a:r>
            <a:r>
              <a:rPr lang="en-US" altLang="zh-CN" sz="1000" dirty="0"/>
              <a:t>, Eric Wallace, Matthew Jagielski, Ariel Herbert-Voss, Katherine Lee, Adam Roberts, Tom B. Brown, Dawn Song, </a:t>
            </a:r>
            <a:r>
              <a:rPr lang="en-US" altLang="zh-CN" sz="1000" dirty="0" err="1"/>
              <a:t>Úlfar</a:t>
            </a:r>
            <a:r>
              <a:rPr lang="en-US" altLang="zh-CN" sz="1000" dirty="0"/>
              <a:t> </a:t>
            </a:r>
            <a:r>
              <a:rPr lang="en-US" altLang="zh-CN" sz="1000" dirty="0" err="1"/>
              <a:t>Erlingsson</a:t>
            </a:r>
            <a:r>
              <a:rPr lang="en-US" altLang="zh-CN" sz="1000" dirty="0"/>
              <a:t>, Alina </a:t>
            </a:r>
            <a:r>
              <a:rPr lang="en-US" altLang="zh-CN" sz="1000" dirty="0" err="1"/>
              <a:t>Oprea</a:t>
            </a:r>
            <a:r>
              <a:rPr lang="en-US" altLang="zh-CN" sz="1000" dirty="0"/>
              <a:t>, Colin </a:t>
            </a:r>
            <a:r>
              <a:rPr lang="en-US" altLang="zh-CN" sz="1000" dirty="0" err="1"/>
              <a:t>Raffel</a:t>
            </a:r>
            <a:r>
              <a:rPr lang="en-US" altLang="zh-CN" sz="1000" dirty="0"/>
              <a:t>. Extracting Training Data from Large Language Models. </a:t>
            </a:r>
            <a:r>
              <a:rPr lang="en-US" altLang="zh-CN" sz="1000" dirty="0" err="1"/>
              <a:t>CoRR</a:t>
            </a:r>
            <a:r>
              <a:rPr lang="en-US" altLang="zh-CN" sz="1000" dirty="0"/>
              <a:t> abs/2012.07805 (2020).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656695-30EA-46CF-BDA4-537C4DB76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25" y="1850495"/>
            <a:ext cx="3476625" cy="432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47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0B42B-AB4B-464B-B9A2-F115E03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Global Optimality of GAN (3)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3199592-8027-428F-8ADC-EE2AB55641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Proposition.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 have enough capacity</a:t>
                </a:r>
              </a:p>
              <a:p>
                <a:pPr lvl="1"/>
                <a:r>
                  <a:rPr lang="en-US" altLang="zh-CN" dirty="0"/>
                  <a:t>At training step,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 is allowed to reach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updated to improve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converges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3199592-8027-428F-8ADC-EE2AB5564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AB97E25-7987-4C0A-8DC7-49BB1401E03F}"/>
                  </a:ext>
                </a:extLst>
              </p:cNvPr>
              <p:cNvSpPr txBox="1"/>
              <p:nvPr/>
            </p:nvSpPr>
            <p:spPr>
              <a:xfrm>
                <a:off x="838200" y="5345966"/>
                <a:ext cx="4012708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Training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sz="2400" dirty="0"/>
                  <a:t> alternately can reach the global optimal.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AB97E25-7987-4C0A-8DC7-49BB1401E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45966"/>
                <a:ext cx="4012708" cy="830997"/>
              </a:xfrm>
              <a:prstGeom prst="rect">
                <a:avLst/>
              </a:prstGeom>
              <a:blipFill>
                <a:blip r:embed="rId3"/>
                <a:stretch>
                  <a:fillRect l="-2112" t="-3546" r="-1357" b="-1418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流程图: 决策 4">
            <a:extLst>
              <a:ext uri="{FF2B5EF4-FFF2-40B4-BE49-F238E27FC236}">
                <a16:creationId xmlns:a16="http://schemas.microsoft.com/office/drawing/2014/main" id="{C3E031D4-968E-4A60-B18F-7E107C54B99D}"/>
              </a:ext>
            </a:extLst>
          </p:cNvPr>
          <p:cNvSpPr/>
          <p:nvPr/>
        </p:nvSpPr>
        <p:spPr>
          <a:xfrm>
            <a:off x="9856997" y="5033071"/>
            <a:ext cx="1839686" cy="380006"/>
          </a:xfrm>
          <a:prstGeom prst="flowChartDecisio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End?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流程图: 决策 5">
                <a:extLst>
                  <a:ext uri="{FF2B5EF4-FFF2-40B4-BE49-F238E27FC236}">
                    <a16:creationId xmlns:a16="http://schemas.microsoft.com/office/drawing/2014/main" id="{7770B0C7-9B72-43F4-9416-159FC47F9BD8}"/>
                  </a:ext>
                </a:extLst>
              </p:cNvPr>
              <p:cNvSpPr/>
              <p:nvPr/>
            </p:nvSpPr>
            <p:spPr>
              <a:xfrm>
                <a:off x="9862444" y="3045778"/>
                <a:ext cx="1839686" cy="380006"/>
              </a:xfrm>
              <a:prstGeom prst="flowChartDecis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err="1">
                    <a:solidFill>
                      <a:schemeClr val="tx1"/>
                    </a:solidFill>
                  </a:rPr>
                  <a:t>iter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?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流程图: 决策 5">
                <a:extLst>
                  <a:ext uri="{FF2B5EF4-FFF2-40B4-BE49-F238E27FC236}">
                    <a16:creationId xmlns:a16="http://schemas.microsoft.com/office/drawing/2014/main" id="{7770B0C7-9B72-43F4-9416-159FC47F9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444" y="3045778"/>
                <a:ext cx="1839686" cy="380006"/>
              </a:xfrm>
              <a:prstGeom prst="flowChartDecision">
                <a:avLst/>
              </a:prstGeom>
              <a:blipFill>
                <a:blip r:embed="rId4"/>
                <a:stretch>
                  <a:fillRect t="-2899" b="-1594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流程图: 过程 6">
                <a:extLst>
                  <a:ext uri="{FF2B5EF4-FFF2-40B4-BE49-F238E27FC236}">
                    <a16:creationId xmlns:a16="http://schemas.microsoft.com/office/drawing/2014/main" id="{EE9F9D78-EB16-4504-8988-C08F9E522AD5}"/>
                  </a:ext>
                </a:extLst>
              </p:cNvPr>
              <p:cNvSpPr/>
              <p:nvPr/>
            </p:nvSpPr>
            <p:spPr>
              <a:xfrm>
                <a:off x="9862444" y="1720916"/>
                <a:ext cx="1839686" cy="380006"/>
              </a:xfrm>
              <a:prstGeom prst="flowChartProcess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流程图: 过程 6">
                <a:extLst>
                  <a:ext uri="{FF2B5EF4-FFF2-40B4-BE49-F238E27FC236}">
                    <a16:creationId xmlns:a16="http://schemas.microsoft.com/office/drawing/2014/main" id="{EE9F9D78-EB16-4504-8988-C08F9E522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444" y="1720916"/>
                <a:ext cx="1839686" cy="380006"/>
              </a:xfrm>
              <a:prstGeom prst="flowChartProcess">
                <a:avLst/>
              </a:prstGeom>
              <a:blipFill>
                <a:blip r:embed="rId5"/>
                <a:stretch>
                  <a:fillRect l="-651" t="-2941" b="-161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流程图: 过程 7">
                <a:extLst>
                  <a:ext uri="{FF2B5EF4-FFF2-40B4-BE49-F238E27FC236}">
                    <a16:creationId xmlns:a16="http://schemas.microsoft.com/office/drawing/2014/main" id="{B2FA9404-8C2D-4810-8305-C88BA60A365E}"/>
                  </a:ext>
                </a:extLst>
              </p:cNvPr>
              <p:cNvSpPr/>
              <p:nvPr/>
            </p:nvSpPr>
            <p:spPr>
              <a:xfrm>
                <a:off x="9862444" y="2383347"/>
                <a:ext cx="1839686" cy="380006"/>
              </a:xfrm>
              <a:prstGeom prst="flowChartProcess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Update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流程图: 过程 7">
                <a:extLst>
                  <a:ext uri="{FF2B5EF4-FFF2-40B4-BE49-F238E27FC236}">
                    <a16:creationId xmlns:a16="http://schemas.microsoft.com/office/drawing/2014/main" id="{B2FA9404-8C2D-4810-8305-C88BA60A3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444" y="2383347"/>
                <a:ext cx="1839686" cy="380006"/>
              </a:xfrm>
              <a:prstGeom prst="flowChartProcess">
                <a:avLst/>
              </a:prstGeom>
              <a:blipFill>
                <a:blip r:embed="rId6"/>
                <a:stretch>
                  <a:fillRect t="-2985" b="-1791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流程图: 过程 8">
                <a:extLst>
                  <a:ext uri="{FF2B5EF4-FFF2-40B4-BE49-F238E27FC236}">
                    <a16:creationId xmlns:a16="http://schemas.microsoft.com/office/drawing/2014/main" id="{0893F967-EB39-423E-890C-B3C01EC71452}"/>
                  </a:ext>
                </a:extLst>
              </p:cNvPr>
              <p:cNvSpPr/>
              <p:nvPr/>
            </p:nvSpPr>
            <p:spPr>
              <a:xfrm>
                <a:off x="9862444" y="3708209"/>
                <a:ext cx="1839686" cy="380006"/>
              </a:xfrm>
              <a:prstGeom prst="flowChartProcess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流程图: 过程 8">
                <a:extLst>
                  <a:ext uri="{FF2B5EF4-FFF2-40B4-BE49-F238E27FC236}">
                    <a16:creationId xmlns:a16="http://schemas.microsoft.com/office/drawing/2014/main" id="{0893F967-EB39-423E-890C-B3C01EC714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444" y="3708209"/>
                <a:ext cx="1839686" cy="380006"/>
              </a:xfrm>
              <a:prstGeom prst="flowChartProcess">
                <a:avLst/>
              </a:prstGeom>
              <a:blipFill>
                <a:blip r:embed="rId7"/>
                <a:stretch>
                  <a:fillRect t="-2941" b="-161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流程图: 过程 9">
                <a:extLst>
                  <a:ext uri="{FF2B5EF4-FFF2-40B4-BE49-F238E27FC236}">
                    <a16:creationId xmlns:a16="http://schemas.microsoft.com/office/drawing/2014/main" id="{18051A0B-655B-4611-BF6D-6B7B403FE0C5}"/>
                  </a:ext>
                </a:extLst>
              </p:cNvPr>
              <p:cNvSpPr/>
              <p:nvPr/>
            </p:nvSpPr>
            <p:spPr>
              <a:xfrm>
                <a:off x="9856997" y="4370640"/>
                <a:ext cx="1839686" cy="380006"/>
              </a:xfrm>
              <a:prstGeom prst="flowChartProcess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Update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流程图: 过程 9">
                <a:extLst>
                  <a:ext uri="{FF2B5EF4-FFF2-40B4-BE49-F238E27FC236}">
                    <a16:creationId xmlns:a16="http://schemas.microsoft.com/office/drawing/2014/main" id="{18051A0B-655B-4611-BF6D-6B7B403FE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997" y="4370640"/>
                <a:ext cx="1839686" cy="380006"/>
              </a:xfrm>
              <a:prstGeom prst="flowChartProcess">
                <a:avLst/>
              </a:prstGeom>
              <a:blipFill>
                <a:blip r:embed="rId8"/>
                <a:stretch>
                  <a:fillRect t="-2985" b="-1791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01954FB-C3F2-45E9-9538-425BA8CFA9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0782287" y="2100922"/>
            <a:ext cx="0" cy="282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3DE87D7-7070-43DD-BC49-2456CD143214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782287" y="2763353"/>
            <a:ext cx="0" cy="282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4276372-C29C-4478-B87E-9E291936FB0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10782287" y="3425784"/>
            <a:ext cx="0" cy="282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4EC86A5-E7F0-47D9-B2E4-E1816181770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10776840" y="4088215"/>
            <a:ext cx="5447" cy="282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AA69CBF-258B-4F8B-9CB1-7A7733C55D67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10776840" y="4750646"/>
            <a:ext cx="0" cy="282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BA19E41-69DB-4438-8D88-9584BC11C113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10776840" y="5413077"/>
            <a:ext cx="0" cy="2824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72FF0725-AC7F-4449-83F7-ED6FBC14C3E7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 rot="10800000">
            <a:off x="9862444" y="1910919"/>
            <a:ext cx="12700" cy="1324862"/>
          </a:xfrm>
          <a:prstGeom prst="bentConnector3">
            <a:avLst>
              <a:gd name="adj1" fmla="val 193981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F653DDAE-69F2-4D8E-A41A-C34E518616F2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 flipH="1">
            <a:off x="9856996" y="1910920"/>
            <a:ext cx="5447" cy="3312155"/>
          </a:xfrm>
          <a:prstGeom prst="bentConnector3">
            <a:avLst>
              <a:gd name="adj1" fmla="val -419680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流程图: 终止 18">
            <a:extLst>
              <a:ext uri="{FF2B5EF4-FFF2-40B4-BE49-F238E27FC236}">
                <a16:creationId xmlns:a16="http://schemas.microsoft.com/office/drawing/2014/main" id="{8C59FB8C-4B38-4973-9FAF-4A3EC873BFED}"/>
              </a:ext>
            </a:extLst>
          </p:cNvPr>
          <p:cNvSpPr/>
          <p:nvPr/>
        </p:nvSpPr>
        <p:spPr>
          <a:xfrm>
            <a:off x="9866070" y="5695500"/>
            <a:ext cx="1821539" cy="380006"/>
          </a:xfrm>
          <a:prstGeom prst="flowChartTermina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End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0" name="流程图: 终止 19">
            <a:extLst>
              <a:ext uri="{FF2B5EF4-FFF2-40B4-BE49-F238E27FC236}">
                <a16:creationId xmlns:a16="http://schemas.microsoft.com/office/drawing/2014/main" id="{D386EE0F-0465-448F-A684-99078A758D84}"/>
              </a:ext>
            </a:extLst>
          </p:cNvPr>
          <p:cNvSpPr/>
          <p:nvPr/>
        </p:nvSpPr>
        <p:spPr>
          <a:xfrm>
            <a:off x="9875144" y="1058485"/>
            <a:ext cx="1821539" cy="380006"/>
          </a:xfrm>
          <a:prstGeom prst="flowChartTermina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Begin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FD318AC-F021-4E21-96C1-B710423BEB55}"/>
              </a:ext>
            </a:extLst>
          </p:cNvPr>
          <p:cNvCxnSpPr>
            <a:cxnSpLocks/>
            <a:stCxn id="20" idx="2"/>
            <a:endCxn id="7" idx="0"/>
          </p:cNvCxnSpPr>
          <p:nvPr/>
        </p:nvCxnSpPr>
        <p:spPr>
          <a:xfrm flipH="1">
            <a:off x="10782287" y="1438491"/>
            <a:ext cx="3627" cy="282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F94921B-B1FC-4C28-AF58-609B3D6D0A06}"/>
              </a:ext>
            </a:extLst>
          </p:cNvPr>
          <p:cNvSpPr txBox="1"/>
          <p:nvPr/>
        </p:nvSpPr>
        <p:spPr>
          <a:xfrm>
            <a:off x="10792151" y="3382350"/>
            <a:ext cx="56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479EC-AE65-49C7-B125-3D5730B916AB}"/>
              </a:ext>
            </a:extLst>
          </p:cNvPr>
          <p:cNvSpPr txBox="1"/>
          <p:nvPr/>
        </p:nvSpPr>
        <p:spPr>
          <a:xfrm>
            <a:off x="10776839" y="5369623"/>
            <a:ext cx="56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F6BDF94-79D5-4B19-9969-1F45E58FC832}"/>
              </a:ext>
            </a:extLst>
          </p:cNvPr>
          <p:cNvSpPr txBox="1"/>
          <p:nvPr/>
        </p:nvSpPr>
        <p:spPr>
          <a:xfrm>
            <a:off x="9603909" y="5235686"/>
            <a:ext cx="56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No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4E062E9-C943-45F9-8CBC-5DD46A4B4FE8}"/>
              </a:ext>
            </a:extLst>
          </p:cNvPr>
          <p:cNvSpPr txBox="1"/>
          <p:nvPr/>
        </p:nvSpPr>
        <p:spPr>
          <a:xfrm>
            <a:off x="9603908" y="3233763"/>
            <a:ext cx="56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No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0696920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E3FB8-D0D0-41B8-9A05-0385180A1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003B60-8CD3-4C65-B62F-9183A6BE1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Generative model</a:t>
            </a:r>
          </a:p>
          <a:p>
            <a:pPr lvl="1"/>
            <a:r>
              <a:rPr lang="en-US" altLang="zh-CN" dirty="0"/>
              <a:t>GAN</a:t>
            </a:r>
          </a:p>
          <a:p>
            <a:pPr lvl="1"/>
            <a:r>
              <a:rPr lang="en-US" altLang="zh-CN" dirty="0"/>
              <a:t>VAE</a:t>
            </a:r>
          </a:p>
          <a:p>
            <a:pPr lvl="1"/>
            <a:r>
              <a:rPr lang="en-US" altLang="zh-CN" dirty="0"/>
              <a:t>Diffusion</a:t>
            </a:r>
          </a:p>
          <a:p>
            <a:r>
              <a:rPr lang="en-US" altLang="zh-CN" dirty="0"/>
              <a:t>Adversarial Machine Learning</a:t>
            </a:r>
          </a:p>
          <a:p>
            <a:pPr lvl="1"/>
            <a:r>
              <a:rPr lang="en-US" altLang="zh-CN" dirty="0"/>
              <a:t>Adversarial attack &amp; training</a:t>
            </a:r>
          </a:p>
          <a:p>
            <a:pPr lvl="1"/>
            <a:r>
              <a:rPr lang="en-US" altLang="zh-CN" dirty="0"/>
              <a:t>FGSM, BIM, PGD, JSMA, …</a:t>
            </a:r>
          </a:p>
          <a:p>
            <a:pPr lvl="1"/>
            <a:r>
              <a:rPr lang="en-US" altLang="zh-CN" dirty="0"/>
              <a:t>Poison &amp; stealing</a:t>
            </a:r>
          </a:p>
        </p:txBody>
      </p:sp>
    </p:spTree>
    <p:extLst>
      <p:ext uri="{BB962C8B-B14F-4D97-AF65-F5344CB8AC3E}">
        <p14:creationId xmlns:p14="http://schemas.microsoft.com/office/powerpoint/2010/main" val="14906376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C1AF75-D5D3-4551-9779-0F4E5167A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THANK YOU!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1CDFB2-FE8F-4EE6-8AB6-4675A7885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笑脸 3">
            <a:extLst>
              <a:ext uri="{FF2B5EF4-FFF2-40B4-BE49-F238E27FC236}">
                <a16:creationId xmlns:a16="http://schemas.microsoft.com/office/drawing/2014/main" id="{777CAAFA-0882-425B-8C2E-1995C8745CF9}"/>
              </a:ext>
            </a:extLst>
          </p:cNvPr>
          <p:cNvSpPr/>
          <p:nvPr/>
        </p:nvSpPr>
        <p:spPr>
          <a:xfrm>
            <a:off x="4905772" y="2810669"/>
            <a:ext cx="2380456" cy="2380456"/>
          </a:xfrm>
          <a:prstGeom prst="smileyFace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560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81F11-0D60-48EF-9EA0-0A1066C1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 Generated by GAN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F2D1B8-E05F-4A8D-9C7D-F0E728045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EF00A3-2642-4663-926D-7BD3A6E98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42"/>
          <a:stretch/>
        </p:blipFill>
        <p:spPr>
          <a:xfrm>
            <a:off x="2319990" y="1504765"/>
            <a:ext cx="7552019" cy="53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08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B4083D-9728-45C7-9799-596A7997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 in GAN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191491-06F2-448C-9FC4-2E3F2A658F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Nash equilibrium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 are non-cooperative, and update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/>
                  <a:t> independently</a:t>
                </a:r>
              </a:p>
              <a:p>
                <a:pPr lvl="1"/>
                <a:r>
                  <a:rPr lang="en-US" altLang="zh-CN" dirty="0"/>
                  <a:t>Convergence guarantee?</a:t>
                </a:r>
              </a:p>
              <a:p>
                <a:pPr lvl="1"/>
                <a:r>
                  <a:rPr lang="en-US" altLang="zh-CN" b="0" dirty="0" err="1"/>
                  <a:t>Eg.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optimal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, 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Vanishing gradient</a:t>
                </a:r>
              </a:p>
              <a:p>
                <a:pPr lvl="1"/>
                <a:r>
                  <a:rPr lang="en-US" altLang="zh-CN" dirty="0"/>
                  <a:t>Perfect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𝑟𝑒𝑎𝑙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𝑓𝑎𝑘𝑒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gradient vanished</a:t>
                </a:r>
              </a:p>
              <a:p>
                <a:pPr lvl="1"/>
                <a:r>
                  <a:rPr lang="en-US" altLang="zh-CN" dirty="0"/>
                  <a:t>Dilemma – a good enough but not perfect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191491-06F2-448C-9FC4-2E3F2A658F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89F8BBF-28CC-46EC-9CC9-5B2DE31DE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856" y="3728621"/>
            <a:ext cx="3691944" cy="244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3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4FBB9-EEAF-4A54-B52A-5A05ECB7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 in GAN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6313B6B-2FFB-4B23-99B5-29C1E5E840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Low-dimensional manifold</a:t>
                </a:r>
              </a:p>
              <a:p>
                <a:pPr lvl="1"/>
                <a:r>
                  <a:rPr lang="en-US" altLang="zh-CN" dirty="0"/>
                  <a:t>High-dimensional space vs. low-dimensional manifold</a:t>
                </a:r>
              </a:p>
              <a:p>
                <a:pPr lvl="1"/>
                <a:r>
                  <a:rPr lang="en-US" altLang="zh-CN" dirty="0"/>
                  <a:t>Disjoint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perfect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vanishing gradient</a:t>
                </a:r>
              </a:p>
              <a:p>
                <a:r>
                  <a:rPr lang="en-US" altLang="zh-CN" dirty="0"/>
                  <a:t>Mode collapse</a:t>
                </a:r>
              </a:p>
              <a:p>
                <a:pPr lvl="1"/>
                <a:r>
                  <a:rPr lang="en-US" altLang="zh-CN" dirty="0"/>
                  <a:t>Always same outputs</a:t>
                </a:r>
              </a:p>
              <a:p>
                <a:pPr lvl="1"/>
                <a:r>
                  <a:rPr lang="en-US" altLang="zh-CN" dirty="0"/>
                  <a:t>Low diversity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6313B6B-2FFB-4B23-99B5-29C1E5E840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3FAE783-1C48-4F5A-B929-86501D2BD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832"/>
          <a:stretch/>
        </p:blipFill>
        <p:spPr>
          <a:xfrm>
            <a:off x="7897586" y="681037"/>
            <a:ext cx="3456214" cy="13948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557B8B-485E-4419-886A-69DB08DC66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3" t="13244" r="760"/>
          <a:stretch/>
        </p:blipFill>
        <p:spPr>
          <a:xfrm>
            <a:off x="7897586" y="3153587"/>
            <a:ext cx="3456214" cy="302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48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C8090-D9B1-4F64-A3A8-7746EDA2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DCGAN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DF35150-77C5-43C0-B81C-C2F934515C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Deep convolutional GAN</a:t>
                </a:r>
              </a:p>
              <a:p>
                <a:pPr lvl="1"/>
                <a:r>
                  <a:rPr lang="en-US" altLang="zh-CN" dirty="0"/>
                  <a:t>Pooling layers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pure convolutions</a:t>
                </a:r>
              </a:p>
              <a:p>
                <a:pPr lvl="1"/>
                <a:r>
                  <a:rPr lang="en-US" altLang="zh-CN" dirty="0"/>
                  <a:t>Batch normalization in both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No full connection</a:t>
                </a:r>
              </a:p>
              <a:p>
                <a:pPr lvl="1"/>
                <a:r>
                  <a:rPr lang="en-US" altLang="zh-CN" dirty="0" err="1"/>
                  <a:t>ReLU</a:t>
                </a:r>
                <a:r>
                  <a:rPr lang="en-US" altLang="zh-CN" dirty="0"/>
                  <a:t> activation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(Tanh output)</a:t>
                </a:r>
              </a:p>
              <a:p>
                <a:pPr lvl="1"/>
                <a:r>
                  <a:rPr lang="en-US" altLang="zh-CN" dirty="0" err="1"/>
                  <a:t>LeakyReLU</a:t>
                </a:r>
                <a:r>
                  <a:rPr lang="en-US" altLang="zh-CN" dirty="0"/>
                  <a:t> activation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DF35150-77C5-43C0-B81C-C2F934515C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8819EF7-EFCF-4860-BBE2-761399AF32FA}"/>
              </a:ext>
            </a:extLst>
          </p:cNvPr>
          <p:cNvSpPr txBox="1"/>
          <p:nvPr/>
        </p:nvSpPr>
        <p:spPr>
          <a:xfrm>
            <a:off x="434451" y="6311900"/>
            <a:ext cx="11323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Alec Radford, Luke Metz, </a:t>
            </a:r>
            <a:r>
              <a:rPr lang="en-US" altLang="zh-CN" sz="1000" dirty="0" err="1"/>
              <a:t>Soumith</a:t>
            </a:r>
            <a:r>
              <a:rPr lang="en-US" altLang="zh-CN" sz="1000" dirty="0"/>
              <a:t> </a:t>
            </a:r>
            <a:r>
              <a:rPr lang="en-US" altLang="zh-CN" sz="1000" dirty="0" err="1"/>
              <a:t>Chintala</a:t>
            </a:r>
            <a:r>
              <a:rPr lang="en-US" altLang="zh-CN" sz="1000" dirty="0"/>
              <a:t>.</a:t>
            </a:r>
            <a:r>
              <a:rPr lang="zh-CN" altLang="en-US" sz="1000" dirty="0"/>
              <a:t> </a:t>
            </a:r>
            <a:r>
              <a:rPr lang="en-US" altLang="zh-CN" sz="1000" dirty="0"/>
              <a:t>Unsupervised Representation Learning with Deep Convolutional Generative Adversarial Networks. ICLR (Poster) 2016.</a:t>
            </a:r>
            <a:endParaRPr lang="fr-FR" altLang="zh-CN" sz="1000" dirty="0"/>
          </a:p>
        </p:txBody>
      </p:sp>
    </p:spTree>
    <p:extLst>
      <p:ext uri="{BB962C8B-B14F-4D97-AF65-F5344CB8AC3E}">
        <p14:creationId xmlns:p14="http://schemas.microsoft.com/office/powerpoint/2010/main" val="4243785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95D7E-DB0E-4E5C-9DA1-1916D508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 Generated by DCGAN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324004-4E20-4AF9-B5D2-E81765DB6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BA640F-4664-45FD-8ECE-6D29B1610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2339893"/>
            <a:ext cx="5257800" cy="333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85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040ED-E974-4AB1-8DA6-2B5AE0CE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 Generated by DCGAN (2)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291552A-9FDE-4068-8066-546978635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5907" y="1431137"/>
            <a:ext cx="3305452" cy="54268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20D0BC-039F-42E8-95ED-BD5F6B22B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72" y="1825625"/>
            <a:ext cx="4574959" cy="483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77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2327-25B8-4320-A448-5950F90D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Improved WGAN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A00B76-7D88-4056-9D51-6BB0ADC82D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US" altLang="zh-CN" dirty="0"/>
                  <a:t>Remove sigmoid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Remove log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Clip weight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Replace momentum-based optimizer with </a:t>
                </a:r>
                <a:r>
                  <a:rPr lang="en-US" altLang="zh-CN" dirty="0" err="1"/>
                  <a:t>RMSProp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A00B76-7D88-4056-9D51-6BB0ADC82D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088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33DDD07-44C4-47F3-AE2B-5DBE60F14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8948"/>
            <a:ext cx="5257800" cy="57480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BB6605-25A1-4897-9E11-F98553F17E61}"/>
              </a:ext>
            </a:extLst>
          </p:cNvPr>
          <p:cNvSpPr txBox="1"/>
          <p:nvPr/>
        </p:nvSpPr>
        <p:spPr>
          <a:xfrm>
            <a:off x="434451" y="6311900"/>
            <a:ext cx="11323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Martín </a:t>
            </a:r>
            <a:r>
              <a:rPr lang="en-US" altLang="zh-CN" sz="1000" dirty="0" err="1"/>
              <a:t>Arjovsky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Soumith</a:t>
            </a:r>
            <a:r>
              <a:rPr lang="en-US" altLang="zh-CN" sz="1000" dirty="0"/>
              <a:t> </a:t>
            </a:r>
            <a:r>
              <a:rPr lang="en-US" altLang="zh-CN" sz="1000" dirty="0" err="1"/>
              <a:t>Chintala</a:t>
            </a:r>
            <a:r>
              <a:rPr lang="en-US" altLang="zh-CN" sz="1000" dirty="0"/>
              <a:t>, Léon </a:t>
            </a:r>
            <a:r>
              <a:rPr lang="en-US" altLang="zh-CN" sz="1000" dirty="0" err="1"/>
              <a:t>Bottou</a:t>
            </a:r>
            <a:r>
              <a:rPr lang="en-US" altLang="zh-CN" sz="1000" dirty="0"/>
              <a:t>. Wasserstein Generative Adversarial Networks. ICML 2017: 214-223.</a:t>
            </a:r>
            <a:endParaRPr lang="fr-FR" altLang="zh-CN" sz="1000" dirty="0"/>
          </a:p>
        </p:txBody>
      </p:sp>
    </p:spTree>
    <p:extLst>
      <p:ext uri="{BB962C8B-B14F-4D97-AF65-F5344CB8AC3E}">
        <p14:creationId xmlns:p14="http://schemas.microsoft.com/office/powerpoint/2010/main" val="323732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C734F-83FA-465B-9776-D02644C9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501FA1-8CB3-423D-9153-82124C3A1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Generative model</a:t>
            </a:r>
          </a:p>
          <a:p>
            <a:pPr lvl="1"/>
            <a:r>
              <a:rPr lang="en-US" altLang="zh-CN" dirty="0"/>
              <a:t>Generative Adversarial Networks</a:t>
            </a:r>
          </a:p>
          <a:p>
            <a:pPr lvl="1"/>
            <a:r>
              <a:rPr lang="en-US" altLang="zh-CN" dirty="0"/>
              <a:t>Variational Auto Encoder</a:t>
            </a:r>
          </a:p>
          <a:p>
            <a:pPr lvl="1"/>
            <a:r>
              <a:rPr lang="en-US" altLang="zh-CN" dirty="0"/>
              <a:t>Diffusion Model</a:t>
            </a:r>
          </a:p>
          <a:p>
            <a:r>
              <a:rPr lang="en-US" altLang="zh-CN" dirty="0"/>
              <a:t>Adversarial learning</a:t>
            </a:r>
          </a:p>
          <a:p>
            <a:pPr lvl="1"/>
            <a:r>
              <a:rPr lang="en-US" altLang="zh-CN" dirty="0"/>
              <a:t>Adversarial attack</a:t>
            </a:r>
          </a:p>
          <a:p>
            <a:pPr lvl="1"/>
            <a:r>
              <a:rPr lang="en-US" altLang="zh-CN" dirty="0"/>
              <a:t>Adversarial training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525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A77A95-71CE-481E-8C02-6C7E5B4C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 Distances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738C8E-4AAD-43C5-B646-DDEEBE735F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zh-CN" dirty="0"/>
                  <a:t>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– A compact metric set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dirty="0"/>
                  <a:t> – The set of all the </a:t>
                </a:r>
                <a:r>
                  <a:rPr lang="en-US" altLang="zh-CN" dirty="0" err="1"/>
                  <a:t>Borel</a:t>
                </a:r>
                <a:r>
                  <a:rPr lang="en-US" altLang="zh-CN" dirty="0"/>
                  <a:t> subsets of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𝑃𝑟𝑜𝑏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– The space of probability measures defined 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Distribution distance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Total Variation distance 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 err="1"/>
                  <a:t>Kullback-Leibler</a:t>
                </a:r>
                <a:r>
                  <a:rPr lang="en-US" altLang="zh-CN" dirty="0"/>
                  <a:t> divergence 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i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Jensen-Shannon divergence 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𝐽𝑆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Earth Mover distance (Wasserstein-1) 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738C8E-4AAD-43C5-B646-DDEEBE735F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061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2683F4-2FB9-496A-BB3E-9193040F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Wasserstein Distance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89D84C9-870A-42D4-8245-AEEA1BBF94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55782" cy="4351338"/>
              </a:xfrm>
            </p:spPr>
            <p:txBody>
              <a:bodyPr/>
              <a:lstStyle/>
              <a:p>
                <a:r>
                  <a:rPr lang="en-US" altLang="zh-CN" dirty="0"/>
                  <a:t>EM distance –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minimum workload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the same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Example – Dirt piles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89D84C9-870A-42D4-8245-AEEA1BBF94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55782" cy="4351338"/>
              </a:xfrm>
              <a:blipFill>
                <a:blip r:embed="rId2"/>
                <a:stretch>
                  <a:fillRect l="-1625" t="-1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703B4D9-8720-4AD5-9D33-709EE3B200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9981916"/>
                  </p:ext>
                </p:extLst>
              </p:nvPr>
            </p:nvGraphicFramePr>
            <p:xfrm>
              <a:off x="6899181" y="2886635"/>
              <a:ext cx="4129104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2276">
                      <a:extLst>
                        <a:ext uri="{9D8B030D-6E8A-4147-A177-3AD203B41FA5}">
                          <a16:colId xmlns:a16="http://schemas.microsoft.com/office/drawing/2014/main" val="2136066313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4251969751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1307800256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5502934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547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87269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703B4D9-8720-4AD5-9D33-709EE3B200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9981916"/>
                  </p:ext>
                </p:extLst>
              </p:nvPr>
            </p:nvGraphicFramePr>
            <p:xfrm>
              <a:off x="6899181" y="2886635"/>
              <a:ext cx="4129104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2276">
                      <a:extLst>
                        <a:ext uri="{9D8B030D-6E8A-4147-A177-3AD203B41FA5}">
                          <a16:colId xmlns:a16="http://schemas.microsoft.com/office/drawing/2014/main" val="2136066313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4251969751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1307800256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5502934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613" r="-300000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613" r="-200000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183" t="-1613" r="-101183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9412" t="-1613" r="-588" b="-1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547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3279" r="-300000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3279" r="-200000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183" t="-103279" r="-10118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9412" t="-103279" r="-588" b="-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87269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19544E1B-1BD6-437F-B4B7-3D01D2C476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0006598"/>
                  </p:ext>
                </p:extLst>
              </p:nvPr>
            </p:nvGraphicFramePr>
            <p:xfrm>
              <a:off x="6899181" y="3774187"/>
              <a:ext cx="4129104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2276">
                      <a:extLst>
                        <a:ext uri="{9D8B030D-6E8A-4147-A177-3AD203B41FA5}">
                          <a16:colId xmlns:a16="http://schemas.microsoft.com/office/drawing/2014/main" val="2136066313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4251969751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1307800256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5502934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547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87269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19544E1B-1BD6-437F-B4B7-3D01D2C476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0006598"/>
                  </p:ext>
                </p:extLst>
              </p:nvPr>
            </p:nvGraphicFramePr>
            <p:xfrm>
              <a:off x="6899181" y="3774187"/>
              <a:ext cx="4129104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2276">
                      <a:extLst>
                        <a:ext uri="{9D8B030D-6E8A-4147-A177-3AD203B41FA5}">
                          <a16:colId xmlns:a16="http://schemas.microsoft.com/office/drawing/2014/main" val="2136066313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4251969751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1307800256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5502934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639" r="-300000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639" r="-200000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1183" t="-1639" r="-10118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412" t="-1639" r="-588" b="-1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547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639" r="-300000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1639" r="-200000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1183" t="-101639" r="-10118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412" t="-101639" r="-588" b="-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87269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3A1D258F-E283-4475-8C7F-E67A93E3A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7852440"/>
                  </p:ext>
                </p:extLst>
              </p:nvPr>
            </p:nvGraphicFramePr>
            <p:xfrm>
              <a:off x="6899181" y="4661739"/>
              <a:ext cx="4129104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2276">
                      <a:extLst>
                        <a:ext uri="{9D8B030D-6E8A-4147-A177-3AD203B41FA5}">
                          <a16:colId xmlns:a16="http://schemas.microsoft.com/office/drawing/2014/main" val="2136066313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4251969751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1307800256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5502934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547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87269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3A1D258F-E283-4475-8C7F-E67A93E3A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7852440"/>
                  </p:ext>
                </p:extLst>
              </p:nvPr>
            </p:nvGraphicFramePr>
            <p:xfrm>
              <a:off x="6899181" y="4661739"/>
              <a:ext cx="4129104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2276">
                      <a:extLst>
                        <a:ext uri="{9D8B030D-6E8A-4147-A177-3AD203B41FA5}">
                          <a16:colId xmlns:a16="http://schemas.microsoft.com/office/drawing/2014/main" val="2136066313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4251969751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1307800256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5502934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613" r="-300000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1613" r="-200000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1183" t="-1613" r="-101183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9412" t="-1613" r="-588" b="-1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547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3279" r="-300000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103279" r="-200000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1183" t="-103279" r="-10118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9412" t="-103279" r="-588" b="-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87269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8ED72444-BF72-4D00-9D77-47B11073AC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500081"/>
                  </p:ext>
                </p:extLst>
              </p:nvPr>
            </p:nvGraphicFramePr>
            <p:xfrm>
              <a:off x="6899181" y="5549290"/>
              <a:ext cx="4129104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2276">
                      <a:extLst>
                        <a:ext uri="{9D8B030D-6E8A-4147-A177-3AD203B41FA5}">
                          <a16:colId xmlns:a16="http://schemas.microsoft.com/office/drawing/2014/main" val="2136066313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4251969751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1307800256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5502934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547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87269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8ED72444-BF72-4D00-9D77-47B11073AC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500081"/>
                  </p:ext>
                </p:extLst>
              </p:nvPr>
            </p:nvGraphicFramePr>
            <p:xfrm>
              <a:off x="6899181" y="5549290"/>
              <a:ext cx="4129104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2276">
                      <a:extLst>
                        <a:ext uri="{9D8B030D-6E8A-4147-A177-3AD203B41FA5}">
                          <a16:colId xmlns:a16="http://schemas.microsoft.com/office/drawing/2014/main" val="2136066313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4251969751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1307800256"/>
                        </a:ext>
                      </a:extLst>
                    </a:gridCol>
                    <a:gridCol w="1032276">
                      <a:extLst>
                        <a:ext uri="{9D8B030D-6E8A-4147-A177-3AD203B41FA5}">
                          <a16:colId xmlns:a16="http://schemas.microsoft.com/office/drawing/2014/main" val="5502934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639" r="-300000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t="-1639" r="-200000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183" t="-1639" r="-101183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99412" t="-1639" r="-588" b="-10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547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1639" r="-300000" b="-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t="-101639" r="-200000" b="-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183" t="-101639" r="-101183" b="-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99412" t="-101639" r="-588" b="-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872696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71292D2E-6BD8-4212-BA8C-EF64E8B8835B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11028285" y="3257475"/>
            <a:ext cx="12700" cy="887552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FE600D31-22B7-4C8F-8F13-59347480D7CC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V="1">
            <a:off x="6899181" y="4145027"/>
            <a:ext cx="12700" cy="887552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0810ED9B-3761-4F76-B287-B0DBA1DA5E1D}"/>
              </a:ext>
            </a:extLst>
          </p:cNvPr>
          <p:cNvCxnSpPr>
            <a:cxnSpLocks/>
            <a:stCxn id="6" idx="3"/>
            <a:endCxn id="7" idx="3"/>
          </p:cNvCxnSpPr>
          <p:nvPr/>
        </p:nvCxnSpPr>
        <p:spPr>
          <a:xfrm>
            <a:off x="11028285" y="5032579"/>
            <a:ext cx="12700" cy="887551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D99449B-DEEA-4C06-BEA0-D3152176F695}"/>
                  </a:ext>
                </a:extLst>
              </p:cNvPr>
              <p:cNvSpPr/>
              <p:nvPr/>
            </p:nvSpPr>
            <p:spPr>
              <a:xfrm>
                <a:off x="11034635" y="2886635"/>
                <a:ext cx="8935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D99449B-DEEA-4C06-BEA0-D3152176F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4635" y="2886635"/>
                <a:ext cx="89356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559D4AD-A077-4B5F-B767-54017C73F60E}"/>
                  </a:ext>
                </a:extLst>
              </p:cNvPr>
              <p:cNvSpPr/>
              <p:nvPr/>
            </p:nvSpPr>
            <p:spPr>
              <a:xfrm>
                <a:off x="6011968" y="5026438"/>
                <a:ext cx="8935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559D4AD-A077-4B5F-B767-54017C73F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968" y="5026438"/>
                <a:ext cx="8935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CF2BEAF-13AC-4719-8EAA-BCDA0FF0D99D}"/>
                  </a:ext>
                </a:extLst>
              </p:cNvPr>
              <p:cNvSpPr/>
              <p:nvPr/>
            </p:nvSpPr>
            <p:spPr>
              <a:xfrm>
                <a:off x="11040985" y="5921638"/>
                <a:ext cx="107111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CF2BEAF-13AC-4719-8EAA-BCDA0FF0D9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0985" y="5921638"/>
                <a:ext cx="10711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029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5A3891-6A9D-430B-B9ED-DCF10C44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Continuity of Wasserstein Distance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AA568F6-1491-4F68-8933-7461B7AE58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2121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Continuous EM distance</a:t>
                </a:r>
              </a:p>
              <a:p>
                <a:pPr lvl="1"/>
                <a:r>
                  <a:rPr lang="en-US" altLang="zh-CN" dirty="0"/>
                  <a:t>Low-dimensional manifold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Distance – TV, KL, JS, EM</a:t>
                </a:r>
              </a:p>
              <a:p>
                <a:pPr marL="914400" lvl="2" indent="0">
                  <a:buNone/>
                </a:pPr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1, 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≠0</m:t>
                                  </m:r>
                                </m: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eqArr>
                            </m:e>
                          </m:d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+∞, 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≠0</m:t>
                                  </m:r>
                                </m: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eqArr>
                            </m:e>
                          </m:d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𝐽𝑆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unc>
                                    <m:func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func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≠0</m:t>
                                  </m:r>
                                </m: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eqArr>
                            </m:e>
                          </m:d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zh-CN" altLang="en-US" sz="2000" dirty="0"/>
              </a:p>
              <a:p>
                <a:pPr marL="914400" lvl="2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AA568F6-1491-4F68-8933-7461B7AE58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21210" cy="4351338"/>
              </a:xfrm>
              <a:blipFill>
                <a:blip r:embed="rId2"/>
                <a:stretch>
                  <a:fillRect l="-130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06D634E-5446-44B1-801D-6EED35CFCA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8" r="60899" b="22675"/>
          <a:stretch/>
        </p:blipFill>
        <p:spPr>
          <a:xfrm>
            <a:off x="9259411" y="4644563"/>
            <a:ext cx="2364226" cy="18441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C3B0A9-BD3C-41FB-B356-B64007664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4" r="11393" b="22675"/>
          <a:stretch/>
        </p:blipFill>
        <p:spPr>
          <a:xfrm>
            <a:off x="9259411" y="2431126"/>
            <a:ext cx="2364226" cy="18441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AFA232E-C2DA-4D70-8356-06BCCA83FAA6}"/>
              </a:ext>
            </a:extLst>
          </p:cNvPr>
          <p:cNvSpPr/>
          <p:nvPr/>
        </p:nvSpPr>
        <p:spPr>
          <a:xfrm>
            <a:off x="9259411" y="6488668"/>
            <a:ext cx="2364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Wasserstein</a:t>
            </a:r>
            <a:endParaRPr lang="zh-CN" alt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42EF2B-742A-4EE2-90C1-0B6EA8DEEDD6}"/>
              </a:ext>
            </a:extLst>
          </p:cNvPr>
          <p:cNvSpPr/>
          <p:nvPr/>
        </p:nvSpPr>
        <p:spPr>
          <a:xfrm>
            <a:off x="9259411" y="4275231"/>
            <a:ext cx="2364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JS</a:t>
            </a:r>
            <a:endParaRPr lang="zh-CN" altLang="en-US" b="1" dirty="0"/>
          </a:p>
        </p:txBody>
      </p:sp>
      <p:pic>
        <p:nvPicPr>
          <p:cNvPr id="1026" name="Picture 2" descr="https://pic3.zhimg.com/80/v2-c9cc9f8c879e7fe93d6e3bfafd41bd8a_720w.jpg">
            <a:extLst>
              <a:ext uri="{FF2B5EF4-FFF2-40B4-BE49-F238E27FC236}">
                <a16:creationId xmlns:a16="http://schemas.microsoft.com/office/drawing/2014/main" id="{47D903DB-CD66-4A3B-A966-4FF93D0BD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410" y="0"/>
            <a:ext cx="2364227" cy="21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574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2F36C-2A3D-4382-8A3D-FA9BB6AD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Continuity of Wasserstein Distance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D6C40B-83BC-436B-8DBE-2735D88C5A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Notation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– Fixed real distribution over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– Random seed over latent space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dirty="0"/>
                  <a:t> – Generator parameterized by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–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Proposition. 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dirty="0"/>
                  <a:t> is continuous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is continuous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dirty="0"/>
                  <a:t> is locally Lipschitz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is continuous everywhere and differentiable almost everywhere</a:t>
                </a:r>
              </a:p>
              <a:p>
                <a:pPr lvl="1"/>
                <a:r>
                  <a:rPr lang="en-US" altLang="zh-CN" b="0" dirty="0"/>
                  <a:t>The above conclusions are false for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𝐽𝑆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D6C40B-83BC-436B-8DBE-2735D88C5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b="-3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4F5FDA-BF3D-4384-A3AC-C0647447C167}"/>
                  </a:ext>
                </a:extLst>
              </p:cNvPr>
              <p:cNvSpPr txBox="1"/>
              <p:nvPr/>
            </p:nvSpPr>
            <p:spPr>
              <a:xfrm>
                <a:off x="8193349" y="1825625"/>
                <a:ext cx="3160451" cy="120032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Minimizing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makes sense in theory for neural networks.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4F5FDA-BF3D-4384-A3AC-C0647447C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349" y="1825625"/>
                <a:ext cx="3160451" cy="1200329"/>
              </a:xfrm>
              <a:prstGeom prst="rect">
                <a:avLst/>
              </a:prstGeom>
              <a:blipFill>
                <a:blip r:embed="rId3"/>
                <a:stretch>
                  <a:fillRect l="-2481" t="-2475" r="-2481" b="-940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004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2F36C-2A3D-4382-8A3D-FA9BB6AD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Continuity of Wasserstein Distance (3)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D6C40B-83BC-436B-8DBE-2735D88C5A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61590" cy="4351338"/>
              </a:xfrm>
            </p:spPr>
            <p:txBody>
              <a:bodyPr/>
              <a:lstStyle/>
              <a:p>
                <a:r>
                  <a:rPr lang="en-US" altLang="zh-CN" dirty="0"/>
                  <a:t>Proposition. 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dirty="0"/>
                  <a:t> – Feedforward NN parameterized by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dirty="0"/>
                  <a:t> – Prior over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b="0" dirty="0"/>
                  <a:t>is </a:t>
                </a:r>
                <a:r>
                  <a:rPr lang="en-US" altLang="zh-CN" dirty="0"/>
                  <a:t>locally Lipschitz </a:t>
                </a:r>
                <a:endParaRPr lang="en-US" altLang="zh-CN" b="0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is continuous everywhere and differentiable almost everywhere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D6C40B-83BC-436B-8DBE-2735D88C5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61590" cy="4351338"/>
              </a:xfrm>
              <a:blipFill>
                <a:blip r:embed="rId2"/>
                <a:stretch>
                  <a:fillRect l="-1726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4F5FDA-BF3D-4384-A3AC-C0647447C167}"/>
                  </a:ext>
                </a:extLst>
              </p:cNvPr>
              <p:cNvSpPr txBox="1"/>
              <p:nvPr/>
            </p:nvSpPr>
            <p:spPr>
              <a:xfrm>
                <a:off x="6658252" y="5345966"/>
                <a:ext cx="4695548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may be a more sensible loss function than JS divergence.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4F5FDA-BF3D-4384-A3AC-C0647447C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252" y="5345966"/>
                <a:ext cx="4695548" cy="830997"/>
              </a:xfrm>
              <a:prstGeom prst="rect">
                <a:avLst/>
              </a:prstGeom>
              <a:blipFill>
                <a:blip r:embed="rId3"/>
                <a:stretch>
                  <a:fillRect l="-1675" t="-3546" r="-2448" b="-1418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39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A909E-A6B3-4997-915F-8B482495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Continuity of Wasserstein Distance (4)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B44A10-4AD0-47B4-864F-61BE01DF29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/>
                  <a:t>Notation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– Distribution on a compact space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– Sequence of distributions 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zh-CN" dirty="0"/>
                  <a:t> – Limitation</a:t>
                </a:r>
              </a:p>
              <a:p>
                <a:r>
                  <a:rPr lang="en-US" altLang="zh-CN" dirty="0"/>
                  <a:t>Proposition. 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CN" dirty="0"/>
                  <a:t>The following statements are equivalent</a:t>
                </a:r>
              </a:p>
              <a:p>
                <a:pPr marL="457200" lvl="1" indent="0">
                  <a:buNone/>
                </a:pPr>
                <a:r>
                  <a:rPr lang="en-US" altLang="zh-CN" b="0" dirty="0"/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altLang="zh-CN" dirty="0"/>
                  <a:t>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dirty="0"/>
                  <a:t> the total variation distance</a:t>
                </a:r>
              </a:p>
              <a:p>
                <a:pPr marL="457200" lvl="1" indent="0">
                  <a:buNone/>
                </a:pPr>
                <a:r>
                  <a:rPr lang="en-US" altLang="zh-CN" b="0" dirty="0"/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𝐽𝑆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altLang="zh-CN" dirty="0"/>
                  <a:t>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𝐽𝑆</m:t>
                    </m:r>
                  </m:oMath>
                </a14:m>
                <a:r>
                  <a:rPr lang="en-US" altLang="zh-CN" dirty="0"/>
                  <a:t> the Jensen-Shannon divergence</a:t>
                </a:r>
              </a:p>
              <a:p>
                <a:pPr lvl="1"/>
                <a:r>
                  <a:rPr lang="en-US" altLang="zh-CN" dirty="0"/>
                  <a:t>The following statements are equivalent</a:t>
                </a:r>
              </a:p>
              <a:p>
                <a:pPr marL="457200" lvl="1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groupCh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where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groupChr>
                  </m:oMath>
                </a14:m>
                <a:r>
                  <a:rPr lang="en-US" altLang="zh-CN" dirty="0"/>
                  <a:t> represents convergence in distribution for random variables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imply the statements in 1</a:t>
                </a:r>
              </a:p>
              <a:p>
                <a:pPr lvl="1"/>
                <a:r>
                  <a:rPr lang="en-US" altLang="zh-CN" dirty="0"/>
                  <a:t>The statements in 1 imply the statements in 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B44A10-4AD0-47B4-864F-61BE01DF2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56E1423-71C3-48D8-827B-D7F758084584}"/>
                  </a:ext>
                </a:extLst>
              </p:cNvPr>
              <p:cNvSpPr txBox="1"/>
              <p:nvPr/>
            </p:nvSpPr>
            <p:spPr>
              <a:xfrm>
                <a:off x="7528263" y="1831328"/>
                <a:ext cx="3825537" cy="156966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EM distance may have nicer properties when optimized under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400" dirty="0"/>
                  <a:t> supported by low-dimensional manifolds.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56E1423-71C3-48D8-827B-D7F758084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263" y="1831328"/>
                <a:ext cx="3825537" cy="1569660"/>
              </a:xfrm>
              <a:prstGeom prst="rect">
                <a:avLst/>
              </a:prstGeom>
              <a:blipFill>
                <a:blip r:embed="rId3"/>
                <a:stretch>
                  <a:fillRect l="-2212" t="-1901" r="-3791" b="-684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800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7FE66-A7C3-4DE5-9B2C-4B7610A29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Wasserstein GAN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7748DA-9A57-429A-9759-C972C7256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Wasserstein distance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Kantorovich-Rubinstein duality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-Lipschitz discriminator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-Lipschitz continuous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7748DA-9A57-429A-9759-C972C7256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679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7FE66-A7C3-4DE5-9B2C-4B7610A29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Wasserstein GAN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7748DA-9A57-429A-9759-C972C7256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Notation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– any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– random variable with density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–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en-US" altLang="zh-CN" dirty="0"/>
                  <a:t>Proposition.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is Lipschitz continuous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There is a solution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lit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m:rPr>
                                  <m:lit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lit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The gradient exists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7748DA-9A57-429A-9759-C972C7256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BE5E5D3-FAE8-4AA4-BA8A-3C8F3521FF94}"/>
                  </a:ext>
                </a:extLst>
              </p:cNvPr>
              <p:cNvSpPr txBox="1"/>
              <p:nvPr/>
            </p:nvSpPr>
            <p:spPr>
              <a:xfrm>
                <a:off x="8078680" y="1831328"/>
                <a:ext cx="3275120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It is feasible to obtain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dirty="0"/>
                  <a:t> by back-propagation.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BE5E5D3-FAE8-4AA4-BA8A-3C8F3521F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680" y="1831328"/>
                <a:ext cx="3275120" cy="830997"/>
              </a:xfrm>
              <a:prstGeom prst="rect">
                <a:avLst/>
              </a:prstGeom>
              <a:blipFill>
                <a:blip r:embed="rId3"/>
                <a:stretch>
                  <a:fillRect l="-2394" t="-3521" b="-1338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214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7FE66-A7C3-4DE5-9B2C-4B7610A29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Wasserstein GAN (3)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7748DA-9A57-429A-9759-C972C7256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CN" dirty="0"/>
                  <a:t> must be compact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/>
                  <a:t> must be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-Lipschitz</a:t>
                </a:r>
              </a:p>
              <a:p>
                <a:pPr lvl="1"/>
                <a:r>
                  <a:rPr lang="en-US" altLang="zh-CN" dirty="0"/>
                  <a:t>BP may break these assumptions</a:t>
                </a:r>
                <a:endParaRPr lang="en-US" altLang="zh-CN" b="0" dirty="0"/>
              </a:p>
              <a:p>
                <a:r>
                  <a:rPr lang="en-US" altLang="zh-CN" b="0" dirty="0"/>
                  <a:t>Weight clipping</a:t>
                </a:r>
              </a:p>
              <a:p>
                <a:pPr lvl="1"/>
                <a:r>
                  <a:rPr lang="en-US" altLang="zh-CN" dirty="0"/>
                  <a:t>Keep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b="0" dirty="0"/>
                  <a:t> in the compact space</a:t>
                </a:r>
              </a:p>
              <a:p>
                <a:pPr lvl="1"/>
                <a:r>
                  <a:rPr lang="en-US" altLang="zh-CN" dirty="0"/>
                  <a:t>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b="0" dirty="0"/>
                  <a:t> to be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-Lipschitz</a:t>
                </a:r>
              </a:p>
              <a:p>
                <a:pPr lvl="1"/>
                <a:r>
                  <a:rPr lang="en-US" altLang="zh-CN" b="0" dirty="0"/>
                  <a:t>Clipping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7748DA-9A57-429A-9759-C972C7256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32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9FD0E-C156-4F4B-91B1-08FB7D89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Facing the Challenges of GAN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2BC980-91CD-4C05-9C03-A6044449A1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20883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WGAN vs. GAN</a:t>
                </a:r>
              </a:p>
              <a:p>
                <a:pPr lvl="1"/>
                <a:r>
                  <a:rPr lang="en-US" altLang="zh-CN" dirty="0"/>
                  <a:t>Remove sigmoid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Remove log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Clip weight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Replace momentum-based optimizer with </a:t>
                </a:r>
                <a:r>
                  <a:rPr lang="en-US" altLang="zh-CN" dirty="0" err="1"/>
                  <a:t>RMSProp</a:t>
                </a:r>
                <a:endParaRPr lang="zh-CN" altLang="en-US" dirty="0"/>
              </a:p>
              <a:p>
                <a:endParaRPr lang="en-US" altLang="zh-CN" dirty="0"/>
              </a:p>
              <a:p>
                <a:r>
                  <a:rPr lang="en-US" altLang="zh-CN" dirty="0"/>
                  <a:t>Vanishing gradient</a:t>
                </a:r>
              </a:p>
              <a:p>
                <a:pPr lvl="1"/>
                <a:r>
                  <a:rPr lang="en-US" altLang="zh-CN" dirty="0"/>
                  <a:t>Wasserstein distance is continuous, and does not have a locally saturated point as JS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2BC980-91CD-4C05-9C03-A6044449A1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20883" cy="4351338"/>
              </a:xfrm>
              <a:blipFill>
                <a:blip r:embed="rId2"/>
                <a:stretch>
                  <a:fillRect l="-1586" t="-2521" r="-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C23BBFE-AAB9-42A8-AA65-9ECF39994882}"/>
                  </a:ext>
                </a:extLst>
              </p:cNvPr>
              <p:cNvSpPr txBox="1"/>
              <p:nvPr/>
            </p:nvSpPr>
            <p:spPr>
              <a:xfrm>
                <a:off x="8211845" y="1690688"/>
                <a:ext cx="31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sz="2400" b="0" dirty="0"/>
                  <a:t> must be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2400" dirty="0"/>
                  <a:t>-Lipschitz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C23BBFE-AAB9-42A8-AA65-9ECF39994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45" y="1690688"/>
                <a:ext cx="3141955" cy="461665"/>
              </a:xfrm>
              <a:prstGeom prst="rect">
                <a:avLst/>
              </a:prstGeom>
              <a:blipFill>
                <a:blip r:embed="rId3"/>
                <a:stretch>
                  <a:fillRect l="-388" t="-9211" r="-2519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660C8547-8349-4DF5-BD12-7915E1FAE30C}"/>
              </a:ext>
            </a:extLst>
          </p:cNvPr>
          <p:cNvSpPr txBox="1"/>
          <p:nvPr/>
        </p:nvSpPr>
        <p:spPr>
          <a:xfrm>
            <a:off x="7759083" y="2266620"/>
            <a:ext cx="3594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Wasserstein &amp; K-R duality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F6408A8-1E69-49D9-B885-90C5D7139004}"/>
                  </a:ext>
                </a:extLst>
              </p:cNvPr>
              <p:cNvSpPr txBox="1"/>
              <p:nvPr/>
            </p:nvSpPr>
            <p:spPr>
              <a:xfrm>
                <a:off x="7102137" y="2842552"/>
                <a:ext cx="42516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Weights in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sz="2400" dirty="0"/>
                  <a:t> must be compact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F6408A8-1E69-49D9-B885-90C5D7139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37" y="2842552"/>
                <a:ext cx="4251664" cy="461665"/>
              </a:xfrm>
              <a:prstGeom prst="rect">
                <a:avLst/>
              </a:prstGeom>
              <a:blipFill>
                <a:blip r:embed="rId4"/>
                <a:stretch>
                  <a:fillRect l="-2149" t="-9211" r="-2006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9D4947F-023D-45F8-B0D2-A8D14066C6E8}"/>
              </a:ext>
            </a:extLst>
          </p:cNvPr>
          <p:cNvCxnSpPr>
            <a:stCxn id="4" idx="1"/>
          </p:cNvCxnSpPr>
          <p:nvPr/>
        </p:nvCxnSpPr>
        <p:spPr>
          <a:xfrm flipH="1">
            <a:off x="4545367" y="1921521"/>
            <a:ext cx="3666478" cy="5473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9D5B0A4-DB19-4C19-AA92-8279FED91D2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888419" y="2497453"/>
            <a:ext cx="3870664" cy="3611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B4BB727-32C2-40D2-BA27-C6877BFF2BB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888419" y="3073385"/>
            <a:ext cx="3213718" cy="1736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AF31DBE-0D3E-47F2-B9F2-44AAB28CAF52}"/>
              </a:ext>
            </a:extLst>
          </p:cNvPr>
          <p:cNvSpPr txBox="1"/>
          <p:nvPr/>
        </p:nvSpPr>
        <p:spPr>
          <a:xfrm>
            <a:off x="8824404" y="3418483"/>
            <a:ext cx="2529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Unstable gradient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74EFAC0-6AB0-459E-AFB2-676E98346600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279689" y="3649316"/>
            <a:ext cx="15447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5BD3D967-4DD1-493A-A60D-0E783F803E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17" r="5619" b="31236"/>
          <a:stretch/>
        </p:blipFill>
        <p:spPr>
          <a:xfrm>
            <a:off x="8154489" y="4001294"/>
            <a:ext cx="3199312" cy="248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2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F89CF5-EEB0-4930-9898-C3370B527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zh-CN" dirty="0"/>
              <a:t>Discriminati</a:t>
            </a:r>
            <a:r>
              <a:rPr lang="en-US" altLang="zh-CN" dirty="0"/>
              <a:t>on &amp; Generation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F83FE87-3875-4551-A0FD-C8A645FAF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altLang="zh-CN" dirty="0"/>
                  <a:t>Discriminative model – </a:t>
                </a:r>
                <a14:m>
                  <m:oMath xmlns:m="http://schemas.openxmlformats.org/officeDocument/2006/math">
                    <m:r>
                      <a:rPr lang="zh-CN" altLang="it-IT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it-IT" altLang="zh-CN" dirty="0"/>
              </a:p>
              <a:p>
                <a:pPr lvl="1"/>
                <a:r>
                  <a:rPr lang="en-US" altLang="zh-CN" dirty="0"/>
                  <a:t>Generation – No!</a:t>
                </a:r>
                <a:endParaRPr lang="en-US" altLang="zh-CN" b="1" dirty="0"/>
              </a:p>
              <a:p>
                <a:pPr lvl="1"/>
                <a:r>
                  <a:rPr lang="it-IT" altLang="zh-CN" dirty="0"/>
                  <a:t>Discrimination</a:t>
                </a:r>
                <a:r>
                  <a:rPr lang="en-US" altLang="zh-CN" dirty="0"/>
                  <a:t> – Linear regression, LDA, SVM, MLP, …</a:t>
                </a:r>
              </a:p>
              <a:p>
                <a:r>
                  <a:rPr lang="en-US" altLang="zh-CN" dirty="0"/>
                  <a:t>Generative model 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Generation – Yes!</a:t>
                </a:r>
              </a:p>
              <a:p>
                <a:pPr lvl="1"/>
                <a:r>
                  <a:rPr lang="it-IT" altLang="zh-CN" dirty="0"/>
                  <a:t>Discrimination</a:t>
                </a:r>
                <a:r>
                  <a:rPr lang="en-US" altLang="zh-CN" dirty="0"/>
                  <a:t> – Bayesian formula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argmax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argmax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argmax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</m:eqAr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F83FE87-3875-4551-A0FD-C8A645FAF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gss3.bdstatic.com/7Po3dSag_xI4khGkpoWK1HF6hhy/baike/w%3D268%3Bg%3D0/sign=e670358ca3014c08193b2fa332406535/574e9258d109b3de93d65c4dc6bf6c81800a4cad.jpg">
            <a:extLst>
              <a:ext uri="{FF2B5EF4-FFF2-40B4-BE49-F238E27FC236}">
                <a16:creationId xmlns:a16="http://schemas.microsoft.com/office/drawing/2014/main" id="{D1AD870B-380D-475B-974C-CAF853647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506" y="1690688"/>
            <a:ext cx="2118294" cy="183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215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4D579-EC16-4FD6-A937-E0440FA4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Facing the Challenges of GAN 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4F1C7E-5FB3-4462-9846-0B8A5B114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Low-dimensional manifold</a:t>
            </a:r>
          </a:p>
          <a:p>
            <a:pPr lvl="1"/>
            <a:r>
              <a:rPr lang="en-US" altLang="zh-CN" dirty="0"/>
              <a:t>Wasserstein distance is immune to this problem</a:t>
            </a:r>
          </a:p>
          <a:p>
            <a:r>
              <a:rPr lang="en-US" altLang="zh-CN" dirty="0"/>
              <a:t>Mode collapse</a:t>
            </a:r>
          </a:p>
          <a:p>
            <a:pPr lvl="1"/>
            <a:r>
              <a:rPr lang="en-US" altLang="zh-CN" dirty="0"/>
              <a:t>Not any mode collapse found in WGAN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2085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81F11-0D60-48EF-9EA0-0A1066C1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 Generated by WGAN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F2D1B8-E05F-4A8D-9C7D-F0E728045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As good as DCGAN</a:t>
            </a:r>
          </a:p>
          <a:p>
            <a:r>
              <a:rPr lang="en-US" altLang="zh-CN" sz="2400" dirty="0"/>
              <a:t>More robust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CC48B1-B7F4-489F-857B-29A9158F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76" y="1690688"/>
            <a:ext cx="8365724" cy="476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87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02170-B96C-4C03-B2EC-1AEB7DD2B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CGAN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32912A-8C37-4459-8452-3CDBF68CE3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Conditional GAN</a:t>
                </a:r>
              </a:p>
              <a:p>
                <a:pPr lvl="1"/>
                <a:r>
                  <a:rPr lang="en-US" altLang="zh-CN" dirty="0"/>
                  <a:t>Label condition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32912A-8C37-4459-8452-3CDBF68CE3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344F3B7-B965-40D9-BED4-054F5D452546}"/>
              </a:ext>
            </a:extLst>
          </p:cNvPr>
          <p:cNvSpPr txBox="1"/>
          <p:nvPr/>
        </p:nvSpPr>
        <p:spPr>
          <a:xfrm>
            <a:off x="434451" y="6311900"/>
            <a:ext cx="11323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sz="1000" dirty="0"/>
              <a:t>Mehdi Mirza, Simon Osindero. Conditional Generative Adversarial Nets. CoRR abs/1411.1784 (2014).</a:t>
            </a:r>
            <a:endParaRPr lang="fr-FR" altLang="zh-C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0744515-CD5F-4819-BD43-32E6E10554AE}"/>
                  </a:ext>
                </a:extLst>
              </p:cNvPr>
              <p:cNvSpPr txBox="1"/>
              <p:nvPr/>
            </p:nvSpPr>
            <p:spPr>
              <a:xfrm>
                <a:off x="5884761" y="1318755"/>
                <a:ext cx="6368603" cy="783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Cambria Math" panose="02040503050406030204" pitchFamily="18" charset="0"/>
                  </a:rPr>
                  <a:t>GAN: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&amp;=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0744515-CD5F-4819-BD43-32E6E1055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761" y="1318755"/>
                <a:ext cx="6368603" cy="783869"/>
              </a:xfrm>
              <a:prstGeom prst="rect">
                <a:avLst/>
              </a:prstGeom>
              <a:blipFill>
                <a:blip r:embed="rId3"/>
                <a:stretch>
                  <a:fillRect l="-766" t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022582C-FB3C-426F-A8CA-7A321CF20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050" y="3178205"/>
            <a:ext cx="3524749" cy="29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94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40B36-647D-442C-A55E-FA1D997F7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 Generated by CGAN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F60AE-E8F6-492C-A678-203DEE05B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EEB12F-A0DD-47D6-9EF5-A4867EC0E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967706"/>
            <a:ext cx="71247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21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A1317-E634-4508-A3A2-90445F69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GANs 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4B1D0B-1891-4106-9CA6-B1D361F75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Cycle GAN</a:t>
            </a:r>
          </a:p>
          <a:p>
            <a:pPr marL="0" indent="0">
              <a:buNone/>
            </a:pPr>
            <a:r>
              <a:rPr lang="en-US" altLang="zh-CN" sz="1000" dirty="0"/>
              <a:t>Jun-Yan Zhu, </a:t>
            </a:r>
            <a:r>
              <a:rPr lang="en-US" altLang="zh-CN" sz="1000" dirty="0" err="1"/>
              <a:t>Taesung</a:t>
            </a:r>
            <a:r>
              <a:rPr lang="en-US" altLang="zh-CN" sz="1000" dirty="0"/>
              <a:t> Park, Phillip Isola, Alexei A. </a:t>
            </a:r>
            <a:r>
              <a:rPr lang="en-US" altLang="zh-CN" sz="1000" dirty="0" err="1"/>
              <a:t>Efros</a:t>
            </a:r>
            <a:r>
              <a:rPr lang="en-US" altLang="zh-CN" sz="1000" dirty="0"/>
              <a:t>. Unpaired Image-to-Image Translation Using Cycle-Consistent Adversarial Networks. ICCV 2017: 2242-2251.</a:t>
            </a:r>
          </a:p>
          <a:p>
            <a:r>
              <a:rPr lang="en-US" altLang="zh-CN" dirty="0"/>
              <a:t>f-GAN</a:t>
            </a:r>
          </a:p>
          <a:p>
            <a:pPr marL="0" indent="0">
              <a:buNone/>
            </a:pPr>
            <a:r>
              <a:rPr lang="en-US" altLang="zh-CN" sz="1000" dirty="0"/>
              <a:t>Sebastian </a:t>
            </a:r>
            <a:r>
              <a:rPr lang="en-US" altLang="zh-CN" sz="1000" dirty="0" err="1"/>
              <a:t>Nowozin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Botond</a:t>
            </a:r>
            <a:r>
              <a:rPr lang="en-US" altLang="zh-CN" sz="1000" dirty="0"/>
              <a:t> </a:t>
            </a:r>
            <a:r>
              <a:rPr lang="en-US" altLang="zh-CN" sz="1000" dirty="0" err="1"/>
              <a:t>Cseke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Ryota</a:t>
            </a:r>
            <a:r>
              <a:rPr lang="en-US" altLang="zh-CN" sz="1000" dirty="0"/>
              <a:t> Tomioka. f-GAN: Training Generative Neural Samplers using Variational Divergence Minimization. NIPS 2016: 271-279.</a:t>
            </a:r>
          </a:p>
          <a:p>
            <a:r>
              <a:rPr lang="en-US" altLang="zh-CN" dirty="0" err="1"/>
              <a:t>InfoGAN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000" dirty="0"/>
              <a:t>Xi Chen, Yan </a:t>
            </a:r>
            <a:r>
              <a:rPr lang="en-US" altLang="zh-CN" sz="1000" dirty="0" err="1"/>
              <a:t>Duan</a:t>
            </a:r>
            <a:r>
              <a:rPr lang="en-US" altLang="zh-CN" sz="1000" dirty="0"/>
              <a:t>, Rein </a:t>
            </a:r>
            <a:r>
              <a:rPr lang="en-US" altLang="zh-CN" sz="1000" dirty="0" err="1"/>
              <a:t>Houthooft</a:t>
            </a:r>
            <a:r>
              <a:rPr lang="en-US" altLang="zh-CN" sz="1000" dirty="0"/>
              <a:t>, John Schulman, Ilya </a:t>
            </a:r>
            <a:r>
              <a:rPr lang="en-US" altLang="zh-CN" sz="1000" dirty="0" err="1"/>
              <a:t>Sutskever</a:t>
            </a:r>
            <a:r>
              <a:rPr lang="en-US" altLang="zh-CN" sz="1000" dirty="0"/>
              <a:t>, Pieter </a:t>
            </a:r>
            <a:r>
              <a:rPr lang="en-US" altLang="zh-CN" sz="1000" dirty="0" err="1"/>
              <a:t>Abbeel</a:t>
            </a:r>
            <a:r>
              <a:rPr lang="en-US" altLang="zh-CN" sz="1000" dirty="0"/>
              <a:t>. </a:t>
            </a:r>
            <a:r>
              <a:rPr lang="en-US" altLang="zh-CN" sz="1000" dirty="0" err="1"/>
              <a:t>InfoGAN</a:t>
            </a:r>
            <a:r>
              <a:rPr lang="en-US" altLang="zh-CN" sz="1000" dirty="0"/>
              <a:t>: Interpretable Representation Learning by Information Maximizing Generative Adversarial Nets. NIPS 2016: 2172-2180.</a:t>
            </a:r>
          </a:p>
          <a:p>
            <a:endParaRPr lang="en-US" altLang="zh-CN" dirty="0"/>
          </a:p>
          <a:p>
            <a:r>
              <a:rPr lang="en-US" altLang="zh-CN" dirty="0"/>
              <a:t>https://github.com/hindupuravinash/the-gan-zoo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6035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4E6774-F046-4078-9757-4B4E1340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 – </a:t>
            </a:r>
            <a:r>
              <a:rPr lang="en-US" altLang="zh-CN" dirty="0" err="1"/>
              <a:t>CodeBERT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1E2B3D-0B0A-4197-89E8-05A4B58C91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– Masked language model</a:t>
                </a:r>
              </a:p>
              <a:p>
                <a:pPr lvl="1"/>
                <a:r>
                  <a:rPr lang="en-US" altLang="zh-CN" dirty="0"/>
                  <a:t>[MASK]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Predicted token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– Replaced token detection</a:t>
                </a:r>
              </a:p>
              <a:p>
                <a:pPr lvl="1"/>
                <a:r>
                  <a:rPr lang="en-US" altLang="zh-CN" dirty="0"/>
                  <a:t>Token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Original? Reconstructed?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1E2B3D-0B0A-4197-89E8-05A4B58C91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3F4530C-987B-494B-9438-9EE7ECAC6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538" y="3586579"/>
            <a:ext cx="5848923" cy="25903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C44877-E4DC-4A56-8BC5-D0021E6F6469}"/>
              </a:ext>
            </a:extLst>
          </p:cNvPr>
          <p:cNvSpPr txBox="1"/>
          <p:nvPr/>
        </p:nvSpPr>
        <p:spPr>
          <a:xfrm>
            <a:off x="434451" y="6311900"/>
            <a:ext cx="11323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000" dirty="0"/>
              <a:t>Zhangyin Feng, Daya Guo, Duyu Tang, Nan Duan, Xiaocheng Feng, Ming Gong, Linjun Shou, Bing Qin, Ting Liu, Daxin Jiang, Ming Zhou</a:t>
            </a:r>
            <a:r>
              <a:rPr lang="en-US" altLang="zh-CN" sz="1000" dirty="0"/>
              <a:t>.</a:t>
            </a:r>
            <a:r>
              <a:rPr lang="zh-CN" altLang="en-US" sz="1000" dirty="0"/>
              <a:t> </a:t>
            </a:r>
            <a:r>
              <a:rPr lang="fr-FR" altLang="zh-CN" sz="1000" dirty="0"/>
              <a:t>CodeBERT: A Pre-Trained Model for Programming and Natural Languages. CoRR abs/2002.08155 (2020)</a:t>
            </a:r>
          </a:p>
        </p:txBody>
      </p:sp>
    </p:spTree>
    <p:extLst>
      <p:ext uri="{BB962C8B-B14F-4D97-AF65-F5344CB8AC3E}">
        <p14:creationId xmlns:p14="http://schemas.microsoft.com/office/powerpoint/2010/main" val="995182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839CF-4344-4E67-A296-DDB05938EF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dirty="0"/>
              <a:t>Variational Auto Encoder</a:t>
            </a:r>
            <a:endParaRPr lang="zh-CN" altLang="en-US" sz="48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BC8DA1-7DD9-4298-9DC8-6E1377586D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3473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37BA5-8F69-42E8-A18E-B8F4351B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Generative Auto Encoder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5D0B39-EEF2-44EC-B7AC-C918A34D8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Auto Encoder – Discriminative</a:t>
                </a:r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&amp;: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&amp;: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∘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eqAr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Generative AE?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5D0B39-EEF2-44EC-B7AC-C918A34D8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224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09647-FD21-4C86-AFC3-289A1A53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468070A-3B7B-408E-910A-8175CD272F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Generative Model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Likelihood –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dirty="0"/>
              </a:p>
              <a:p>
                <a:pPr marL="914400" lvl="2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468070A-3B7B-408E-910A-8175CD272F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03A7157-4796-44ED-92A2-BBB7B1DF92D9}"/>
              </a:ext>
            </a:extLst>
          </p:cNvPr>
          <p:cNvSpPr txBox="1"/>
          <p:nvPr/>
        </p:nvSpPr>
        <p:spPr>
          <a:xfrm>
            <a:off x="434451" y="6311900"/>
            <a:ext cx="11323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sz="1000" dirty="0"/>
              <a:t>Diederik P. Kingma, Max Welling. Auto-Encoding Variational Bayes. ICLR 2014.</a:t>
            </a:r>
            <a:endParaRPr lang="fr-FR" altLang="zh-CN" sz="1000" dirty="0"/>
          </a:p>
        </p:txBody>
      </p:sp>
    </p:spTree>
    <p:extLst>
      <p:ext uri="{BB962C8B-B14F-4D97-AF65-F5344CB8AC3E}">
        <p14:creationId xmlns:p14="http://schemas.microsoft.com/office/powerpoint/2010/main" val="1067705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BE5B2-C58F-47B8-AFF3-08EAB14A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Variational Bound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00C9623-07FD-4D9B-99AD-DCBB9EA074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Variational Bound 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func>
                            <m:func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dirty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func>
                            <m:func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dirty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  <m: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eqAr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Latent space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r>
                  <a:rPr lang="en-US" altLang="zh-CN" dirty="0"/>
                  <a:t>Encoder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 – Optimize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400" dirty="0"/>
              </a:p>
              <a:p>
                <a:r>
                  <a:rPr lang="en-US" altLang="zh-CN" dirty="0"/>
                  <a:t>Decoder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dirty="0"/>
                  <a:t> – Optimize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00C9623-07FD-4D9B-99AD-DCBB9EA07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51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839CF-4344-4E67-A296-DDB05938EF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dirty="0"/>
              <a:t>Generative Adversarial Networks</a:t>
            </a:r>
            <a:endParaRPr lang="zh-CN" altLang="en-US" sz="48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BC8DA1-7DD9-4298-9DC8-6E1377586D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6997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BE5B2-C58F-47B8-AFF3-08EAB14A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Variational Auto Encoder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00C9623-07FD-4D9B-99AD-DCBB9EA074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Encoder</a:t>
                </a:r>
              </a:p>
              <a:p>
                <a:pPr lvl="1"/>
                <a:r>
                  <a:rPr lang="en-US" altLang="zh-CN" dirty="0"/>
                  <a:t>Prior assumption – Standard Gaussian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Objective – Optimize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zh-CN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00C9623-07FD-4D9B-99AD-DCBB9EA07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594C308-5460-447D-8074-C81647F05B1B}"/>
                  </a:ext>
                </a:extLst>
              </p:cNvPr>
              <p:cNvSpPr/>
              <p:nvPr/>
            </p:nvSpPr>
            <p:spPr>
              <a:xfrm>
                <a:off x="7442446" y="1048104"/>
                <a:ext cx="4749554" cy="7775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594C308-5460-447D-8074-C81647F05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446" y="1048104"/>
                <a:ext cx="4749554" cy="777521"/>
              </a:xfrm>
              <a:prstGeom prst="rect">
                <a:avLst/>
              </a:prstGeom>
              <a:blipFill>
                <a:blip r:embed="rId3"/>
                <a:stretch>
                  <a:fillRect b="-1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201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AA946-70E1-4599-8758-A688711D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Variational Auto Encoder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B63EA1D-4787-489B-9197-6F19144D2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Decoder</a:t>
                </a:r>
              </a:p>
              <a:p>
                <a:pPr lvl="1"/>
                <a:r>
                  <a:rPr lang="en-US" altLang="zh-CN" dirty="0"/>
                  <a:t>Objective – Optimize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Sample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Reconstruct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Reparameterization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trick</a:t>
                </a:r>
              </a:p>
              <a:p>
                <a:pPr lvl="1"/>
                <a:r>
                  <a:rPr lang="en-US" altLang="zh-CN" dirty="0"/>
                  <a:t>Sampling &amp; gradient</a:t>
                </a:r>
              </a:p>
              <a:p>
                <a:pPr lvl="1"/>
                <a:r>
                  <a:rPr lang="en-US" altLang="zh-CN" dirty="0"/>
                  <a:t>Reparameterization</a:t>
                </a:r>
              </a:p>
              <a:p>
                <a:pPr lvl="2"/>
                <a:r>
                  <a:rPr lang="en-US" altLang="zh-CN" dirty="0"/>
                  <a:t>Compute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Sample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B63EA1D-4787-489B-9197-6F19144D2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0015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AA946-70E1-4599-8758-A688711D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Variational Auto Encoder (3)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91F2B4-B2BF-41E4-A52C-64C0BC6A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550" y="1411437"/>
            <a:ext cx="5233250" cy="51797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B63EA1D-4787-489B-9197-6F19144D2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7046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B63EA1D-4787-489B-9197-6F19144D2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70468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068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26D2B-CBE9-4B15-A3C5-CEC58C54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 Generated by</a:t>
            </a:r>
            <a:r>
              <a:rPr lang="zh-CN" altLang="en-US" dirty="0"/>
              <a:t> </a:t>
            </a:r>
            <a:r>
              <a:rPr lang="en-US" altLang="zh-CN" dirty="0"/>
              <a:t>VAE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E6BCC8-9093-4BE9-A269-DF8E32D85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9DB5F5-C6AE-438F-8C98-C93E77E0E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7819"/>
            <a:ext cx="6095999" cy="4625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3B199D-732E-4496-AB56-F54F5FA2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860318"/>
            <a:ext cx="6095999" cy="21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02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E33FB-44F5-43A9-9C85-02882C2B1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WAE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95CF9D-7384-41CF-8FD4-85F700F0DF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Mode collapse in VAE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zh-CN" altLang="en-US" dirty="0"/>
              </a:p>
              <a:p>
                <a:r>
                  <a:rPr lang="en-US" altLang="zh-CN" dirty="0"/>
                  <a:t>WAE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95CF9D-7384-41CF-8FD4-85F700F0DF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AF404A0A-D73F-469F-8A5D-C544A6805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40203"/>
            <a:ext cx="5257800" cy="193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FF60A41-89E6-40F5-9B39-B18D09E3F45B}"/>
              </a:ext>
            </a:extLst>
          </p:cNvPr>
          <p:cNvSpPr txBox="1"/>
          <p:nvPr/>
        </p:nvSpPr>
        <p:spPr>
          <a:xfrm>
            <a:off x="434451" y="6311900"/>
            <a:ext cx="11323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sz="1000" dirty="0"/>
              <a:t>Ilya O. Tolstikhin, Olivier Bousquet, Sylvain Gelly, Bernhard Schölkopf</a:t>
            </a:r>
            <a:r>
              <a:rPr lang="en-US" altLang="zh-CN" sz="1000" dirty="0"/>
              <a:t>.</a:t>
            </a:r>
            <a:r>
              <a:rPr lang="zh-CN" altLang="en-US" sz="1000" dirty="0"/>
              <a:t> </a:t>
            </a:r>
            <a:r>
              <a:rPr lang="it-IT" altLang="zh-CN" sz="1000" dirty="0"/>
              <a:t>Wasserstein Auto-Encoders. CoRR abs/1711.01558 (2017).</a:t>
            </a:r>
            <a:endParaRPr lang="fr-FR" altLang="zh-CN" sz="10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2ACD365-A41C-43ED-A500-055ABD8BB4D0}"/>
              </a:ext>
            </a:extLst>
          </p:cNvPr>
          <p:cNvSpPr/>
          <p:nvPr/>
        </p:nvSpPr>
        <p:spPr>
          <a:xfrm>
            <a:off x="5956917" y="2254928"/>
            <a:ext cx="2902998" cy="5149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334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E190D-BA19-494A-B98F-4F31990D5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Optimal Transport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F168EE5-81B9-4378-87C7-CDCCC727C5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-divergence – Low-dimensional manifolds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vanishing gradient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𝑐𝑜𝑛𝑣𝑒𝑥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KL divergence 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r>
                  <a:rPr lang="en-US" altLang="zh-CN" dirty="0"/>
                  <a:t>OT cost – Better behavior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sub>
                          </m:sSub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-Wasserstein distance 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F168EE5-81B9-4378-87C7-CDCCC727C5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318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B68652-74D6-4029-8F14-11161589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Optimal Transport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815108A-20D8-48AC-AB53-0D1FFF14F2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Notation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 – Generator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altLang="zh-CN" dirty="0"/>
                  <a:t> – Deterministic distribution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altLang="zh-CN" dirty="0"/>
                  <a:t> – Marginal distribution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dirty="0"/>
                  <a:t> 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Proposition.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sub>
                          </m:sSub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815108A-20D8-48AC-AB53-0D1FFF14F2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F3DF437-9645-4FE9-8CCA-02603FB580ED}"/>
                  </a:ext>
                </a:extLst>
              </p:cNvPr>
              <p:cNvSpPr txBox="1"/>
              <p:nvPr/>
            </p:nvSpPr>
            <p:spPr>
              <a:xfrm>
                <a:off x="3950563" y="5345966"/>
                <a:ext cx="7403237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① No need to optimize over coupling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r>
                  <a:rPr lang="en-US" altLang="zh-CN" sz="2400" dirty="0"/>
                  <a:t>② Optimizing over random encoder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is feasible.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F3DF437-9645-4FE9-8CCA-02603FB58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563" y="5345966"/>
                <a:ext cx="7403237" cy="830997"/>
              </a:xfrm>
              <a:prstGeom prst="rect">
                <a:avLst/>
              </a:prstGeom>
              <a:blipFill>
                <a:blip r:embed="rId3"/>
                <a:stretch>
                  <a:fillRect l="-1066" t="-3546" r="-1885" b="-1418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315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E59EE-8C2F-4B4E-B2B3-17FD511C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Wasserstein Auto Encoder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34FEBA-4F74-4985-ABCA-0FA6E3E32B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Loss function</a:t>
                </a:r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𝑊𝐴𝐸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&amp;=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inf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Τ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Τ</m:t>
                                  </m:r>
                                </m:sub>
                              </m:sSub>
                            </m:e>
                          </m:func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&amp;=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inf</m:t>
                                  </m:r>
                                </m:e>
                                <m:li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&amp;=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inf</m:t>
                                  </m:r>
                                </m:e>
                                <m:li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dirty="0"/>
                  <a:t> – Any nonparametric set of probabilistic encoders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altLang="zh-CN" dirty="0"/>
                  <a:t> – Arbitrary 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Difference from VAE – Non-random deterministic encoder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34FEBA-4F74-4985-ABCA-0FA6E3E32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9608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E59EE-8C2F-4B4E-B2B3-17FD511C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Wasserstein Auto Encoder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34FEBA-4F74-4985-ABCA-0FA6E3E32B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GAN-based WAE</a:t>
                </a:r>
              </a:p>
              <a:p>
                <a:pPr marL="457200" lvl="1" indent="0">
                  <a:buNone/>
                </a:pP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pPr lvl="1"/>
                <a:r>
                  <a:rPr lang="en-US" altLang="zh-CN" sz="2000" dirty="0"/>
                  <a:t>Adversary –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sz="2000" dirty="0"/>
                  <a:t> in the latent space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altLang="zh-CN" sz="20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34FEBA-4F74-4985-ABCA-0FA6E3E32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8A5817D-A28E-4D0F-87B4-0D8ABCFE8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871" y="1825625"/>
            <a:ext cx="325193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43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E59EE-8C2F-4B4E-B2B3-17FD511C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Wasserstein Auto Encoder (3)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34FEBA-4F74-4985-ABCA-0FA6E3E32B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47012" cy="4351338"/>
              </a:xfrm>
            </p:spPr>
            <p:txBody>
              <a:bodyPr/>
              <a:lstStyle/>
              <a:p>
                <a:r>
                  <a:rPr lang="en-US" altLang="zh-CN" sz="2400" dirty="0"/>
                  <a:t>MMD-based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 marL="457200" lvl="1" indent="0">
                  <a:buNone/>
                </a:pP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𝑀𝑀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pPr lvl="1"/>
                <a:r>
                  <a:rPr lang="en-US" altLang="zh-CN" sz="2000" dirty="0"/>
                  <a:t>Maximum mean discrepancy – Difference between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zh-CN" sz="2000" dirty="0"/>
              </a:p>
              <a:p>
                <a:pPr marL="457200" lvl="1" indent="0">
                  <a:buNone/>
                </a:pP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𝑀𝑀𝐷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sz="2000" dirty="0"/>
                  <a:t> – Norm ball in RKHS (Reproducing Kernel Hilbert Space)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34FEBA-4F74-4985-ABCA-0FA6E3E32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47012" cy="4351338"/>
              </a:xfrm>
              <a:blipFill>
                <a:blip r:embed="rId2"/>
                <a:stretch>
                  <a:fillRect l="-1162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4582376-8454-4B25-A37E-A56B82D71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585" y="1825625"/>
            <a:ext cx="33192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60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8F6FD-5C36-4A8C-9EA1-8C026DFA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GAN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BB56FB6-E780-4042-9B22-402589176D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Discriminator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– Real example? Generated example?</a:t>
                </a:r>
              </a:p>
              <a:p>
                <a:pPr lvl="1"/>
                <a:r>
                  <a:rPr lang="en-US" altLang="zh-CN" dirty="0"/>
                  <a:t>Data space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scalar probability space</a:t>
                </a:r>
              </a:p>
              <a:p>
                <a:r>
                  <a:rPr lang="en-US" altLang="zh-CN" dirty="0"/>
                  <a:t>Generator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– Generate examples as vivid as possible</a:t>
                </a:r>
              </a:p>
              <a:p>
                <a:pPr lvl="1"/>
                <a:r>
                  <a:rPr lang="en-US" altLang="zh-CN" dirty="0"/>
                  <a:t>Latent space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data space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Adversary – Competition</a:t>
                </a:r>
              </a:p>
              <a:p>
                <a:pPr lvl="1"/>
                <a:r>
                  <a:rPr lang="en-US" altLang="zh-CN" dirty="0"/>
                  <a:t>Better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better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Better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better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BB56FB6-E780-4042-9B22-402589176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A3013A2-7B64-4032-90CA-5AC51B6DC2AB}"/>
              </a:ext>
            </a:extLst>
          </p:cNvPr>
          <p:cNvSpPr txBox="1"/>
          <p:nvPr/>
        </p:nvSpPr>
        <p:spPr>
          <a:xfrm>
            <a:off x="434451" y="6311900"/>
            <a:ext cx="11323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Ian J. Goodfellow, Jean Puget-Abadie, Mehdi Mirza, Bing Xu, David </a:t>
            </a:r>
            <a:r>
              <a:rPr lang="en-US" altLang="zh-CN" sz="1000" dirty="0" err="1"/>
              <a:t>Warde</a:t>
            </a:r>
            <a:r>
              <a:rPr lang="en-US" altLang="zh-CN" sz="1000" dirty="0"/>
              <a:t>-Farley, </a:t>
            </a:r>
            <a:r>
              <a:rPr lang="en-US" altLang="zh-CN" sz="1000" dirty="0" err="1"/>
              <a:t>Sherjil</a:t>
            </a:r>
            <a:r>
              <a:rPr lang="en-US" altLang="zh-CN" sz="1000" dirty="0"/>
              <a:t> </a:t>
            </a:r>
            <a:r>
              <a:rPr lang="en-US" altLang="zh-CN" sz="1000" dirty="0" err="1"/>
              <a:t>Ozair</a:t>
            </a:r>
            <a:r>
              <a:rPr lang="en-US" altLang="zh-CN" sz="1000" dirty="0"/>
              <a:t>, Aaron C. Courville, </a:t>
            </a:r>
            <a:r>
              <a:rPr lang="en-US" altLang="zh-CN" sz="1000" dirty="0" err="1"/>
              <a:t>Yoshua</a:t>
            </a:r>
            <a:r>
              <a:rPr lang="en-US" altLang="zh-CN" sz="1000" dirty="0"/>
              <a:t> </a:t>
            </a:r>
            <a:r>
              <a:rPr lang="en-US" altLang="zh-CN" sz="1000" dirty="0" err="1"/>
              <a:t>Bengio</a:t>
            </a:r>
            <a:r>
              <a:rPr lang="en-US" altLang="zh-CN" sz="1000" dirty="0"/>
              <a:t>. Generative Adversarial Networks. </a:t>
            </a:r>
            <a:r>
              <a:rPr lang="en-US" altLang="zh-CN" sz="1000" dirty="0" err="1"/>
              <a:t>CoRR</a:t>
            </a:r>
            <a:r>
              <a:rPr lang="en-US" altLang="zh-CN" sz="1000" dirty="0"/>
              <a:t> abs/1406.2661 (2014).</a:t>
            </a:r>
            <a:endParaRPr lang="fr-FR" altLang="zh-CN" sz="1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67470D-397E-49EC-BC54-D62D0C13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1676"/>
            <a:ext cx="5257801" cy="295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69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A1E2D-0AAB-4958-9FD0-CBE2F5A1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 Generated by WAE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B2AB5F-EF14-4DA9-AF02-0714523F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4A93DA-3CED-4DDB-8DAD-D066788C7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690688"/>
            <a:ext cx="58674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24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DCCFBB-D34E-49D5-A548-84A59DF8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 Generated by WAE 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74030D-C9AE-430A-BB78-C08599A44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8E43C9-BA1B-48D8-ABCA-3DB0925AB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0" y="1690688"/>
            <a:ext cx="59055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0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839CF-4344-4E67-A296-DDB05938EF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dirty="0"/>
              <a:t>Diffusion Model</a:t>
            </a:r>
            <a:endParaRPr lang="zh-CN" altLang="en-US" sz="48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BC8DA1-7DD9-4298-9DC8-6E1377586D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2195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8FBCA-0829-4EDC-928C-7F3E7456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Diffusion Model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6D3913-8926-47E6-90AD-EED521DB78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Forward diffusion process – Add noise iteratively</a:t>
                </a:r>
              </a:p>
              <a:p>
                <a:pPr lvl="1"/>
                <a:r>
                  <a:rPr lang="en-US" altLang="zh-CN" dirty="0"/>
                  <a:t>Data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→⋯→</m:t>
                    </m:r>
                  </m:oMath>
                </a14:m>
                <a:r>
                  <a:rPr lang="en-US" altLang="zh-CN" dirty="0"/>
                  <a:t> noise </a:t>
                </a:r>
              </a:p>
              <a:p>
                <a:r>
                  <a:rPr lang="en-US" altLang="zh-CN" dirty="0"/>
                  <a:t>Reverse generative process – Denoise iteratively</a:t>
                </a:r>
              </a:p>
              <a:p>
                <a:pPr lvl="1"/>
                <a:r>
                  <a:rPr lang="en-US" altLang="zh-CN" dirty="0"/>
                  <a:t>Noise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→⋯→</m:t>
                    </m:r>
                  </m:oMath>
                </a14:m>
                <a:r>
                  <a:rPr lang="en-US" altLang="zh-CN" dirty="0"/>
                  <a:t> data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6D3913-8926-47E6-90AD-EED521DB7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A92BED0-80C5-484F-9D79-86679B023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5167313"/>
            <a:ext cx="6686550" cy="10096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12736F-D5B0-4277-A43A-A87D33E54E14}"/>
              </a:ext>
            </a:extLst>
          </p:cNvPr>
          <p:cNvSpPr txBox="1"/>
          <p:nvPr/>
        </p:nvSpPr>
        <p:spPr>
          <a:xfrm>
            <a:off x="434451" y="6311900"/>
            <a:ext cx="11323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sz="1000" dirty="0"/>
              <a:t>Lilian Weng</a:t>
            </a:r>
            <a:r>
              <a:rPr lang="en-US" altLang="zh-CN" sz="1000" dirty="0"/>
              <a:t>. What are Diffusion Models?</a:t>
            </a:r>
            <a:r>
              <a:rPr lang="zh-CN" altLang="en-US" sz="1000" dirty="0"/>
              <a:t> </a:t>
            </a:r>
            <a:r>
              <a:rPr lang="en-US" altLang="zh-CN" sz="1000" dirty="0">
                <a:hlinkClick r:id="rId4"/>
              </a:rPr>
              <a:t>https://lilianweng.github.io/posts/2021-07-11-diffusion-models/</a:t>
            </a:r>
            <a:endParaRPr lang="fr-FR" altLang="zh-CN" sz="1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EB05DF-DF89-4889-BFF1-9252BAC90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847625"/>
            <a:ext cx="5453849" cy="246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352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5A7E0-9E18-425A-9622-432E3F08E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Decomposing Diffusion Model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17B9DE-0003-4A15-96E5-3A7F4CA7E3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Forward diffusion 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Reverse diffusion 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Model – 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simulate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Loss – VLB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17B9DE-0003-4A15-96E5-3A7F4CA7E3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959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79ED8-328B-4F90-B3CB-E403778B0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Forward Diffusion Process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FF937C-68EE-4F6A-B341-6FAE434946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Forward diffusion – Add small amount of Gaussian noise to the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steps, producing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Real data distribution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Step sizes –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Each step 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zh-CN" dirty="0"/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dirty="0"/>
                  <a:t> is equivalent to an isotropic Gaussian distribution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FF937C-68EE-4F6A-B341-6FAE434946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9A9660D-78C4-4E3C-B64A-C3855F58E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951" y="4393725"/>
            <a:ext cx="5453849" cy="246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66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79ED8-328B-4F90-B3CB-E403778B0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Forward Diffusion Process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FF937C-68EE-4F6A-B341-6FAE434946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Reparameterization trick</a:t>
                </a:r>
              </a:p>
              <a:p>
                <a:pPr lvl="1"/>
                <a:r>
                  <a:rPr lang="en-US" altLang="zh-CN" dirty="0"/>
                  <a:t>Each step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FF937C-68EE-4F6A-B341-6FAE434946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3FC4B7D-588E-48F4-867B-B3AED2C558FE}"/>
                  </a:ext>
                </a:extLst>
              </p:cNvPr>
              <p:cNvSpPr txBox="1"/>
              <p:nvPr/>
            </p:nvSpPr>
            <p:spPr>
              <a:xfrm>
                <a:off x="8493677" y="2885249"/>
                <a:ext cx="24162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,⋯∼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3FC4B7D-588E-48F4-867B-B3AED2C55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677" y="2885249"/>
                <a:ext cx="24162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B147142-EB30-4E5E-9B54-B2504CEA4310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329779" y="3069915"/>
            <a:ext cx="2163898" cy="319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7BC6E70-D29E-4478-A2E9-7E355E351F12}"/>
                  </a:ext>
                </a:extLst>
              </p:cNvPr>
              <p:cNvSpPr txBox="1"/>
              <p:nvPr/>
            </p:nvSpPr>
            <p:spPr>
              <a:xfrm>
                <a:off x="9089962" y="4438773"/>
                <a:ext cx="2791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merges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7BC6E70-D29E-4478-A2E9-7E355E351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962" y="4438773"/>
                <a:ext cx="279159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66845F6-8479-4310-A3EE-A1E6639A9AF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954392" y="4579927"/>
            <a:ext cx="1135570" cy="435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ADABFCE-7F56-4F57-99A9-50223A088391}"/>
                  </a:ext>
                </a:extLst>
              </p:cNvPr>
              <p:cNvSpPr txBox="1"/>
              <p:nvPr/>
            </p:nvSpPr>
            <p:spPr>
              <a:xfrm>
                <a:off x="8493676" y="2498890"/>
                <a:ext cx="1390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ADABFCE-7F56-4F57-99A9-50223A088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676" y="2498890"/>
                <a:ext cx="1390701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0074811-D9C3-46AE-8A32-4036A25F0558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913540" y="2683556"/>
            <a:ext cx="4580136" cy="5147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41A2BCC-1C72-4ABC-B55C-F22FC8EE569D}"/>
                  </a:ext>
                </a:extLst>
              </p:cNvPr>
              <p:cNvSpPr txBox="1"/>
              <p:nvPr/>
            </p:nvSpPr>
            <p:spPr>
              <a:xfrm>
                <a:off x="0" y="4001294"/>
                <a:ext cx="3249351" cy="787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MERGE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Sup>
                                <m:sSub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41A2BCC-1C72-4ABC-B55C-F22FC8EE5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01294"/>
                <a:ext cx="3249351" cy="787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E66B36D-B928-4C42-8637-72BE9940B153}"/>
                  </a:ext>
                </a:extLst>
              </p:cNvPr>
              <p:cNvSpPr txBox="1"/>
              <p:nvPr/>
            </p:nvSpPr>
            <p:spPr>
              <a:xfrm>
                <a:off x="8703283" y="5401558"/>
                <a:ext cx="1373453" cy="867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E66B36D-B928-4C42-8637-72BE9940B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283" y="5401558"/>
                <a:ext cx="1373453" cy="8677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FAF6C01-451B-46EB-8029-B4A565E9555D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956917" y="5486400"/>
            <a:ext cx="2746366" cy="3490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152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A70119-38EF-4B00-BA76-B42F1FB62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Forward Diffusion Process (3)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629D81-526F-4F69-BEFE-B2B79ADABF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Forward diffusion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Therefore, for any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ra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nary>
                                <m:naryPr>
                                  <m:chr m:val="∏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Usually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&lt;⋯&lt;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&gt;⋯&gt;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629D81-526F-4F69-BEFE-B2B79ADAB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9219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31AC17-94C7-4C0C-B7F8-8AA1CDC6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Reverse Diffusion Process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77600D-06D2-4CD5-9F2A-FD8760A431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Reverse diffusion – Sample from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to recreate the true sample from the Gaussian noise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Gaussian input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Gaussian assumption –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is small enough,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will be Gaussian</a:t>
                </a:r>
              </a:p>
              <a:p>
                <a:pPr lvl="1"/>
                <a:r>
                  <a:rPr lang="en-US" altLang="zh-CN" dirty="0"/>
                  <a:t>Model estimation –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is hard to estimation, therefore we train a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dirty="0"/>
                  <a:t> to approximate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to run the reverse process</a:t>
                </a:r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77600D-06D2-4CD5-9F2A-FD8760A431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8255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0D78E-985A-4758-B74B-DDCA28940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Reverse Diffusion Process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875B60-B92D-4DFD-8071-BEA23E8B9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altLang="zh-CN" dirty="0"/>
                  <a:t>Tractable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when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 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rad>
                                              <m:sSub>
                                                <m:sSub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̅"/>
                                                          <m:ctrlPr>
                                                            <a:rPr lang="en-US" altLang="zh-CN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altLang="zh-CN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rad>
                                              <m:sSub>
                                                <m:sSub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̅"/>
                                                          <m:ctrlPr>
                                                            <a:rPr lang="en-US" altLang="zh-CN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altLang="zh-CN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rad>
                                              <m:sSub>
                                                <m:sSub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̅"/>
                                                          <m:ctrlPr>
                                                            <a:rPr lang="en-US" altLang="zh-CN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altLang="zh-CN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rad>
                                              <m:sSub>
                                                <m:sSub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b="0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lang="en-US" altLang="zh-CN" b="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zh-CN" b="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num>
                                        <m:den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875B60-B92D-4DFD-8071-BEA23E8B9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0ED0726-787F-4B4C-AE5B-FFE7328E5A57}"/>
                  </a:ext>
                </a:extLst>
              </p:cNvPr>
              <p:cNvSpPr/>
              <p:nvPr/>
            </p:nvSpPr>
            <p:spPr>
              <a:xfrm>
                <a:off x="8075691" y="674989"/>
                <a:ext cx="4116309" cy="705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0ED0726-787F-4B4C-AE5B-FFE7328E5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691" y="674989"/>
                <a:ext cx="4116309" cy="705834"/>
              </a:xfrm>
              <a:prstGeom prst="rect">
                <a:avLst/>
              </a:prstGeom>
              <a:blipFill>
                <a:blip r:embed="rId3"/>
                <a:stretch>
                  <a:fillRect b="-6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598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99206-E97B-489A-99CE-3CE1D1C3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GAN (2)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8A6BD6-648A-4F54-A9AC-24249A982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sz="2400" dirty="0"/>
                  <a:t>Minimax game –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zh-CN" altLang="en-US" sz="2000" dirty="0"/>
              </a:p>
              <a:p>
                <a:r>
                  <a:rPr lang="en-US" altLang="zh-CN" sz="2400" dirty="0"/>
                  <a:t>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sz="2400" dirty="0"/>
                  <a:t> –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lim>
                        </m:limLow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altLang="zh-CN" sz="2000" dirty="0"/>
                  <a:t>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𝑒𝑥𝑎𝑚𝑝𝑙𝑒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⇒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𝑓𝑎𝑘𝑒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𝑒𝑥𝑎𝑚𝑝𝑙𝑒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400" dirty="0"/>
                  <a:t>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2400" dirty="0"/>
                  <a:t> –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CN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sz="2000" dirty="0"/>
                  <a:t> Vivid fake example</a:t>
                </a:r>
              </a:p>
              <a:p>
                <a:pPr lvl="1"/>
                <a:endParaRPr lang="en-US" altLang="zh-CN" sz="2000" dirty="0"/>
              </a:p>
              <a:p>
                <a:endParaRPr lang="zh-CN" altLang="en-US" sz="24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8A6BD6-648A-4F54-A9AC-24249A982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1F934C-357B-45B4-9780-F9A311C8BA7F}"/>
                  </a:ext>
                </a:extLst>
              </p:cNvPr>
              <p:cNvSpPr txBox="1"/>
              <p:nvPr/>
            </p:nvSpPr>
            <p:spPr>
              <a:xfrm>
                <a:off x="8459680" y="595224"/>
                <a:ext cx="2894120" cy="1230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· Real prob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r>
                  <a:rPr lang="en-US" altLang="zh-CN" sz="2400" b="0" dirty="0"/>
                  <a:t>· Latent prob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r>
                  <a:rPr lang="en-US" altLang="zh-CN" sz="2400" b="0" dirty="0"/>
                  <a:t>· Gen prob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1F934C-357B-45B4-9780-F9A311C8B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680" y="595224"/>
                <a:ext cx="2894120" cy="1230401"/>
              </a:xfrm>
              <a:prstGeom prst="rect">
                <a:avLst/>
              </a:prstGeom>
              <a:blipFill>
                <a:blip r:embed="rId3"/>
                <a:stretch>
                  <a:fillRect l="-3368" t="-3483" r="-1053" b="-9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2146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0D78E-985A-4758-B74B-DDCA28940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Reverse Diffusion Process (3)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875B60-B92D-4DFD-8071-BEA23E8B9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200" dirty="0"/>
                  <a:t>Tractable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200" dirty="0"/>
                  <a:t> when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200" dirty="0"/>
                  <a:t> –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̃"/>
                            <m:ctrlP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sz="2200" dirty="0"/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19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9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 sz="19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sz="19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9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9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900" i="1" dirty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zh-CN" altLang="en-US" sz="19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9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900" i="1" dirty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zh-CN" altLang="en-US" sz="19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19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19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9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900" i="1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19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zh-CN" altLang="en-US" sz="19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1900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19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zh-CN" altLang="en-US" sz="1900" i="1" dirty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altLang="zh-CN" sz="19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9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900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9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900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1900" b="0" dirty="0"/>
              </a:p>
              <a:p>
                <a:pPr marL="457200" lvl="1" indent="0">
                  <a:buNone/>
                </a:pPr>
                <a:br>
                  <a:rPr lang="en-US" altLang="zh-CN" sz="19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19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9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d>
                        <m:dPr>
                          <m:ctrlP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altLang="zh-CN" sz="19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9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zh-CN" sz="1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19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9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9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num>
                            <m:den>
                              <m:sSub>
                                <m:sSubPr>
                                  <m:ctrlPr>
                                    <a:rPr lang="en-US" altLang="zh-CN" sz="1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1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zh-CN" sz="1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zh-CN" sz="1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19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9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9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19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9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rad>
                            </m:num>
                            <m:den>
                              <m:r>
                                <a:rPr lang="en-US" altLang="zh-CN" sz="1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9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9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zh-CN" sz="1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sz="19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9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9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900" i="1" dirty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zh-CN" altLang="en-US" sz="19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9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900" i="1" dirty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zh-CN" altLang="en-US" sz="19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19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19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9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900" i="1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19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zh-CN" altLang="en-US" sz="19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1900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19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zh-CN" altLang="en-US" sz="1900" i="1" dirty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19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9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zh-CN" sz="1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19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9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9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num>
                            <m:den>
                              <m:sSub>
                                <m:sSubPr>
                                  <m:ctrlPr>
                                    <a:rPr lang="en-US" altLang="zh-CN" sz="1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1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zh-CN" sz="1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zh-CN" sz="1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19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9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9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19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9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rad>
                            </m:num>
                            <m:den>
                              <m:r>
                                <a:rPr lang="en-US" altLang="zh-CN" sz="1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9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9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zh-CN" sz="1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9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900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9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900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19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9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9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9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900" b="0" i="1" dirty="0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9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900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9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900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9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9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9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9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9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900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9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br>
                  <a:rPr lang="en-US" altLang="zh-CN" b="0" i="1" dirty="0">
                    <a:latin typeface="Cambria Math" panose="02040503050406030204" pitchFamily="18" charset="0"/>
                  </a:rPr>
                </a:b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875B60-B92D-4DFD-8071-BEA23E8B9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15E3D46-79AE-4B11-9C98-D6A282AF0AFD}"/>
                  </a:ext>
                </a:extLst>
              </p:cNvPr>
              <p:cNvSpPr/>
              <p:nvPr/>
            </p:nvSpPr>
            <p:spPr>
              <a:xfrm>
                <a:off x="-1" y="5623157"/>
                <a:ext cx="6096001" cy="1107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altLang="zh-CN" sz="1400" i="1"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sz="1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1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altLang="zh-CN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sz="1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1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sz="1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sz="1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1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sz="1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1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1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1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sz="1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1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lang="en-US" altLang="zh-CN" sz="1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zh-CN" sz="1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altLang="zh-CN" sz="1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altLang="zh-CN" sz="1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num>
                                        <m:den>
                                          <m:r>
                                            <a:rPr lang="en-US" altLang="zh-CN" sz="1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sz="1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1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sz="1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sz="1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15E3D46-79AE-4B11-9C98-D6A282AF0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623157"/>
                <a:ext cx="6096001" cy="1107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9126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0D78E-985A-4758-B74B-DDCA28940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Reverse Diffusion Process (4)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875B60-B92D-4DFD-8071-BEA23E8B9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200" dirty="0"/>
                  <a:t>Tractable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200" dirty="0"/>
                  <a:t> when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200" dirty="0"/>
                  <a:t> –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̃"/>
                            <m:ctrlP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sz="2200" dirty="0"/>
              </a:p>
              <a:p>
                <a:pPr lvl="1"/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9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9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9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9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9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19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19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9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altLang="zh-CN" sz="19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sz="19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9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9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9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9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zh-CN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9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9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9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zh-CN" sz="19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altLang="zh-CN" sz="1900" dirty="0"/>
              </a:p>
              <a:p>
                <a:pPr marL="0" indent="0">
                  <a:buNone/>
                </a:pPr>
                <a:endParaRPr lang="en-US" altLang="zh-CN" sz="19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sz="2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d>
                        <m:d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9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200" i="1" dirty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200" i="1" dirty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200" i="1" dirty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zh-CN" alt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200" i="1" dirty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zh-CN" altLang="en-US" sz="2200" i="1" dirty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200" i="1" dirty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zh-CN" alt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200" i="1" dirty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2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zh-CN" altLang="en-US" sz="2200" i="1" dirty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9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875B60-B92D-4DFD-8071-BEA23E8B9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15E3D46-79AE-4B11-9C98-D6A282AF0AFD}"/>
                  </a:ext>
                </a:extLst>
              </p:cNvPr>
              <p:cNvSpPr/>
              <p:nvPr/>
            </p:nvSpPr>
            <p:spPr>
              <a:xfrm>
                <a:off x="8339091" y="365125"/>
                <a:ext cx="3852909" cy="10320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d>
                        <m:d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altLang="zh-CN" sz="14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15E3D46-79AE-4B11-9C98-D6A282AF0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091" y="365125"/>
                <a:ext cx="3852909" cy="1032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C886DD8-7F5E-4167-AF1F-CA4DAB0570AE}"/>
                  </a:ext>
                </a:extLst>
              </p:cNvPr>
              <p:cNvSpPr/>
              <p:nvPr/>
            </p:nvSpPr>
            <p:spPr>
              <a:xfrm>
                <a:off x="612560" y="4556319"/>
                <a:ext cx="2725445" cy="19365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1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1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400" i="1" dirty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1400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4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1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4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1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1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 +1−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C886DD8-7F5E-4167-AF1F-CA4DAB0570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60" y="4556319"/>
                <a:ext cx="2725445" cy="19365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640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0D78E-985A-4758-B74B-DDCA28940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Variational Lower Bound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875B60-B92D-4DFD-8071-BEA23E8B9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altLang="zh-CN" dirty="0"/>
                  <a:t>Max likelihood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Variational lower bound</a:t>
                </a:r>
              </a:p>
              <a:p>
                <a:pPr marL="457200" lvl="1" indent="0">
                  <a:buNone/>
                </a:pP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≤−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f>
                                    <m:fPr>
                                      <m:type m:val="lin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0: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den>
                              </m:f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0: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0: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0: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𝑉𝐿𝐵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875B60-B92D-4DFD-8071-BEA23E8B9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067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0D78E-985A-4758-B74B-DDCA28940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Variational Lower Bound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875B60-B92D-4DFD-8071-BEA23E8B9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Variational lower bound – Jensen’s Inequality</a:t>
                </a:r>
              </a:p>
              <a:p>
                <a:pPr marL="457200" lvl="1" indent="0">
                  <a:buNone/>
                </a:pP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0: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0: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1: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</m:sSub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0: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0: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0: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𝑉𝐿𝐵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875B60-B92D-4DFD-8071-BEA23E8B9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2645E6D-71F1-434D-847D-4ECC619A72A0}"/>
                  </a:ext>
                </a:extLst>
              </p:cNvPr>
              <p:cNvSpPr txBox="1"/>
              <p:nvPr/>
            </p:nvSpPr>
            <p:spPr>
              <a:xfrm>
                <a:off x="8682361" y="4261283"/>
                <a:ext cx="2251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2645E6D-71F1-434D-847D-4ECC619A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361" y="4261283"/>
                <a:ext cx="2251899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1792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ABCAA-2109-4BB2-AA4A-225ABFF2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Variational Lower Bound (3)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82FE86C-8E17-4DE2-8618-F18AB80959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𝑉𝐿𝐵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0: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hr m:val="∏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82FE86C-8E17-4DE2-8618-F18AB80959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893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ABCAA-2109-4BB2-AA4A-225ABFF2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Variational Lower Bound (4)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D6AD4D18-4A5D-4629-BC58-ED103C7954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VLB component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𝑉𝐿𝐵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dirty="0"/>
                  <a:t> – Constant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dirty="0"/>
                  <a:t> – Model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altLang="zh-CN" dirty="0"/>
                  <a:t> – Modeled by a separate discrete decoder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D6AD4D18-4A5D-4629-BC58-ED103C795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54EF950-840D-4D5E-B10D-84EA134062E2}"/>
                  </a:ext>
                </a:extLst>
              </p:cNvPr>
              <p:cNvSpPr/>
              <p:nvPr/>
            </p:nvSpPr>
            <p:spPr>
              <a:xfrm>
                <a:off x="1508094" y="5204261"/>
                <a:ext cx="9175811" cy="97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𝑉𝐿𝐵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54EF950-840D-4D5E-B10D-84EA13406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094" y="5204261"/>
                <a:ext cx="9175811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463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1EE98E-97AB-4F26-B435-F5D00515FA5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Parameterization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1EE98E-97AB-4F26-B435-F5D00515F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FD5C09-8F4F-4477-B3EB-6B66F9C69E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zh-CN" dirty="0"/>
                  <a:t>Goal 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</a:p>
              <a:p>
                <a:r>
                  <a:rPr lang="en-US" altLang="zh-CN" dirty="0"/>
                  <a:t>Model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Training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zh-CN" altLang="en-US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rad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lang="en-US" altLang="zh-CN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zh-CN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altLang="zh-CN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zh-CN" altLang="en-US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rad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lang="en-US" altLang="zh-CN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zh-CN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altLang="zh-CN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FD5C09-8F4F-4477-B3EB-6B66F9C69E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FB9CECF-9D16-4E64-BADF-B18A03C0AC6D}"/>
                  </a:ext>
                </a:extLst>
              </p:cNvPr>
              <p:cNvSpPr/>
              <p:nvPr/>
            </p:nvSpPr>
            <p:spPr>
              <a:xfrm>
                <a:off x="8779185" y="5405699"/>
                <a:ext cx="2756588" cy="432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FB9CECF-9D16-4E64-BADF-B18A03C0A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185" y="5405699"/>
                <a:ext cx="2756588" cy="432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5478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1EE98E-97AB-4F26-B435-F5D00515FA5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Parameterization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(2)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1EE98E-97AB-4F26-B435-F5D00515F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FD5C09-8F4F-4477-B3EB-6B66F9C69E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Simplification – Ignore the weighting term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𝑠𝑖𝑚𝑝𝑙𝑒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altLang="zh-CN" b="0" dirty="0"/>
              </a:p>
              <a:p>
                <a:r>
                  <a:rPr lang="en-US" altLang="zh-CN" dirty="0"/>
                  <a:t>Training &amp; Inference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FD5C09-8F4F-4477-B3EB-6B66F9C69E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D71D5F9-2226-4CBE-9935-D1AFEEB8B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50" y="4544905"/>
            <a:ext cx="67246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49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839CF-4344-4E67-A296-DDB05938EF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dirty="0"/>
              <a:t>Adversarial Learning</a:t>
            </a:r>
            <a:endParaRPr lang="zh-CN" altLang="en-US" sz="48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BC8DA1-7DD9-4298-9DC8-6E1377586D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06058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BDD3D-A8D6-48E0-BFF8-DED8FDEB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Powerfulness of Deep 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6DCFE-3A70-4D8E-BFD9-B8D569C87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ImageNet</a:t>
            </a:r>
          </a:p>
          <a:p>
            <a:pPr lvl="1"/>
            <a:r>
              <a:rPr lang="en-US" altLang="zh-CN" dirty="0" err="1"/>
              <a:t>ResNet</a:t>
            </a:r>
            <a:r>
              <a:rPr lang="en-US" altLang="zh-CN" dirty="0"/>
              <a:t> has outperformed human beings</a:t>
            </a:r>
            <a:endParaRPr lang="zh-CN" altLang="en-US" dirty="0"/>
          </a:p>
          <a:p>
            <a:r>
              <a:rPr lang="en-US" altLang="zh-CN" dirty="0" err="1"/>
              <a:t>SQuAD</a:t>
            </a:r>
            <a:endParaRPr lang="en-US" altLang="zh-CN" dirty="0"/>
          </a:p>
          <a:p>
            <a:pPr lvl="1"/>
            <a:r>
              <a:rPr lang="en-US" altLang="zh-CN" dirty="0"/>
              <a:t>R-Net has outperformed human beings</a:t>
            </a:r>
          </a:p>
          <a:p>
            <a:r>
              <a:rPr lang="en-US" altLang="zh-CN" dirty="0"/>
              <a:t>Go</a:t>
            </a:r>
          </a:p>
          <a:p>
            <a:pPr lvl="1"/>
            <a:r>
              <a:rPr lang="en-US" altLang="zh-CN" dirty="0"/>
              <a:t>AlphaGo has defeated human players</a:t>
            </a:r>
          </a:p>
          <a:p>
            <a:r>
              <a:rPr lang="en-US" altLang="zh-CN" dirty="0"/>
              <a:t>StarCraft 2</a:t>
            </a:r>
          </a:p>
          <a:p>
            <a:pPr lvl="1"/>
            <a:r>
              <a:rPr lang="en-US" altLang="zh-CN" dirty="0" err="1"/>
              <a:t>AlphaStar</a:t>
            </a:r>
            <a:r>
              <a:rPr lang="en-US" altLang="zh-CN" dirty="0"/>
              <a:t> has defeated human players</a:t>
            </a:r>
          </a:p>
          <a:p>
            <a:r>
              <a:rPr lang="en-US" altLang="zh-CN" dirty="0"/>
              <a:t>… …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557A7F-2B27-41CC-BDEE-12E6060AD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644" y="4942042"/>
            <a:ext cx="3075816" cy="1725458"/>
          </a:xfrm>
          <a:prstGeom prst="rect">
            <a:avLst/>
          </a:prstGeom>
        </p:spPr>
      </p:pic>
      <p:sp>
        <p:nvSpPr>
          <p:cNvPr id="6" name="AutoShape 4" descr="https://lh3.googleusercontent.com/37MInQU4NwrBMaweiqWRqZGRmYnV5dXHE--SG4L32FHVBsPaY7kBGXaZIZWIKtg21BATIbD1KH-o7lVPYliQafkQ4SZMe8O0Lc_K=w1440">
            <a:extLst>
              <a:ext uri="{FF2B5EF4-FFF2-40B4-BE49-F238E27FC236}">
                <a16:creationId xmlns:a16="http://schemas.microsoft.com/office/drawing/2014/main" id="{D577281E-505B-4192-8860-FE568C4F28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BF18C4-E1F2-47C5-B500-312ABB613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444" y="3093928"/>
            <a:ext cx="3075816" cy="17239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1B8A30-B359-4282-BDE8-61ED80315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416" y="1839185"/>
            <a:ext cx="4540044" cy="113056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CFE6EAD-9F00-4E61-8FB2-742423D53F65}"/>
              </a:ext>
            </a:extLst>
          </p:cNvPr>
          <p:cNvGrpSpPr/>
          <p:nvPr/>
        </p:nvGrpSpPr>
        <p:grpSpPr>
          <a:xfrm>
            <a:off x="8391607" y="793454"/>
            <a:ext cx="3670853" cy="921548"/>
            <a:chOff x="8662535" y="1419225"/>
            <a:chExt cx="2965142" cy="744383"/>
          </a:xfrm>
        </p:grpSpPr>
        <p:pic>
          <p:nvPicPr>
            <p:cNvPr id="2054" name="Picture 6" descr="ImageNet Dataset | Papers With Code">
              <a:extLst>
                <a:ext uri="{FF2B5EF4-FFF2-40B4-BE49-F238E27FC236}">
                  <a16:creationId xmlns:a16="http://schemas.microsoft.com/office/drawing/2014/main" id="{2325D954-BC3B-44C3-8D45-948F23495F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791"/>
            <a:stretch/>
          </p:blipFill>
          <p:spPr bwMode="auto">
            <a:xfrm>
              <a:off x="8662535" y="1419225"/>
              <a:ext cx="1482571" cy="74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ImageNet Dataset | Papers With Code">
              <a:extLst>
                <a:ext uri="{FF2B5EF4-FFF2-40B4-BE49-F238E27FC236}">
                  <a16:creationId xmlns:a16="http://schemas.microsoft.com/office/drawing/2014/main" id="{48BC8342-FE00-4964-93B5-E1FC47175B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790"/>
            <a:stretch/>
          </p:blipFill>
          <p:spPr bwMode="auto">
            <a:xfrm>
              <a:off x="10145106" y="1419225"/>
              <a:ext cx="1482571" cy="74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8332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1C5C6-025E-4253-B9BD-F0D26E272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GAN (3)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9336EA-DC8F-4948-9D10-767145397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4BA81E-1118-435F-A9BD-A13664537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6914"/>
            <a:ext cx="8126692" cy="5421086"/>
          </a:xfrm>
          <a:prstGeom prst="rect">
            <a:avLst/>
          </a:prstGeom>
        </p:spPr>
      </p:pic>
      <p:sp>
        <p:nvSpPr>
          <p:cNvPr id="5" name="流程图: 决策 4">
            <a:extLst>
              <a:ext uri="{FF2B5EF4-FFF2-40B4-BE49-F238E27FC236}">
                <a16:creationId xmlns:a16="http://schemas.microsoft.com/office/drawing/2014/main" id="{8C1B5419-9E14-40E2-938E-3D6042235EBF}"/>
              </a:ext>
            </a:extLst>
          </p:cNvPr>
          <p:cNvSpPr/>
          <p:nvPr/>
        </p:nvSpPr>
        <p:spPr>
          <a:xfrm>
            <a:off x="9856997" y="5033071"/>
            <a:ext cx="1839686" cy="380006"/>
          </a:xfrm>
          <a:prstGeom prst="flowChartDecisio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End?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流程图: 决策 5">
                <a:extLst>
                  <a:ext uri="{FF2B5EF4-FFF2-40B4-BE49-F238E27FC236}">
                    <a16:creationId xmlns:a16="http://schemas.microsoft.com/office/drawing/2014/main" id="{442E677E-4250-48F6-AFC7-59FEED243790}"/>
                  </a:ext>
                </a:extLst>
              </p:cNvPr>
              <p:cNvSpPr/>
              <p:nvPr/>
            </p:nvSpPr>
            <p:spPr>
              <a:xfrm>
                <a:off x="9862444" y="3045778"/>
                <a:ext cx="1839686" cy="380006"/>
              </a:xfrm>
              <a:prstGeom prst="flowChartDecis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err="1">
                    <a:solidFill>
                      <a:schemeClr val="tx1"/>
                    </a:solidFill>
                  </a:rPr>
                  <a:t>iter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?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流程图: 决策 5">
                <a:extLst>
                  <a:ext uri="{FF2B5EF4-FFF2-40B4-BE49-F238E27FC236}">
                    <a16:creationId xmlns:a16="http://schemas.microsoft.com/office/drawing/2014/main" id="{442E677E-4250-48F6-AFC7-59FEED2437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444" y="3045778"/>
                <a:ext cx="1839686" cy="380006"/>
              </a:xfrm>
              <a:prstGeom prst="flowChartDecision">
                <a:avLst/>
              </a:prstGeom>
              <a:blipFill>
                <a:blip r:embed="rId4"/>
                <a:stretch>
                  <a:fillRect t="-2899" b="-1594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流程图: 过程 6">
                <a:extLst>
                  <a:ext uri="{FF2B5EF4-FFF2-40B4-BE49-F238E27FC236}">
                    <a16:creationId xmlns:a16="http://schemas.microsoft.com/office/drawing/2014/main" id="{6F1F36D7-30B1-4C9A-AC93-CC1F29683CB9}"/>
                  </a:ext>
                </a:extLst>
              </p:cNvPr>
              <p:cNvSpPr/>
              <p:nvPr/>
            </p:nvSpPr>
            <p:spPr>
              <a:xfrm>
                <a:off x="9862444" y="1720916"/>
                <a:ext cx="1839686" cy="380006"/>
              </a:xfrm>
              <a:prstGeom prst="flowChartProcess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流程图: 过程 6">
                <a:extLst>
                  <a:ext uri="{FF2B5EF4-FFF2-40B4-BE49-F238E27FC236}">
                    <a16:creationId xmlns:a16="http://schemas.microsoft.com/office/drawing/2014/main" id="{6F1F36D7-30B1-4C9A-AC93-CC1F29683C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444" y="1720916"/>
                <a:ext cx="1839686" cy="380006"/>
              </a:xfrm>
              <a:prstGeom prst="flowChartProcess">
                <a:avLst/>
              </a:prstGeom>
              <a:blipFill>
                <a:blip r:embed="rId5"/>
                <a:stretch>
                  <a:fillRect l="-651" t="-2941" b="-161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流程图: 过程 7">
                <a:extLst>
                  <a:ext uri="{FF2B5EF4-FFF2-40B4-BE49-F238E27FC236}">
                    <a16:creationId xmlns:a16="http://schemas.microsoft.com/office/drawing/2014/main" id="{5E664E35-04CC-40C8-8180-0C2B1E08DB36}"/>
                  </a:ext>
                </a:extLst>
              </p:cNvPr>
              <p:cNvSpPr/>
              <p:nvPr/>
            </p:nvSpPr>
            <p:spPr>
              <a:xfrm>
                <a:off x="9862444" y="2383347"/>
                <a:ext cx="1839686" cy="380006"/>
              </a:xfrm>
              <a:prstGeom prst="flowChartProcess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Update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流程图: 过程 7">
                <a:extLst>
                  <a:ext uri="{FF2B5EF4-FFF2-40B4-BE49-F238E27FC236}">
                    <a16:creationId xmlns:a16="http://schemas.microsoft.com/office/drawing/2014/main" id="{5E664E35-04CC-40C8-8180-0C2B1E08D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444" y="2383347"/>
                <a:ext cx="1839686" cy="380006"/>
              </a:xfrm>
              <a:prstGeom prst="flowChartProcess">
                <a:avLst/>
              </a:prstGeom>
              <a:blipFill>
                <a:blip r:embed="rId6"/>
                <a:stretch>
                  <a:fillRect t="-2985" b="-1791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流程图: 过程 8">
                <a:extLst>
                  <a:ext uri="{FF2B5EF4-FFF2-40B4-BE49-F238E27FC236}">
                    <a16:creationId xmlns:a16="http://schemas.microsoft.com/office/drawing/2014/main" id="{3FDA3881-1C59-4FAA-974F-9BB84724939A}"/>
                  </a:ext>
                </a:extLst>
              </p:cNvPr>
              <p:cNvSpPr/>
              <p:nvPr/>
            </p:nvSpPr>
            <p:spPr>
              <a:xfrm>
                <a:off x="9862444" y="3708209"/>
                <a:ext cx="1839686" cy="380006"/>
              </a:xfrm>
              <a:prstGeom prst="flowChartProcess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流程图: 过程 8">
                <a:extLst>
                  <a:ext uri="{FF2B5EF4-FFF2-40B4-BE49-F238E27FC236}">
                    <a16:creationId xmlns:a16="http://schemas.microsoft.com/office/drawing/2014/main" id="{3FDA3881-1C59-4FAA-974F-9BB8472493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444" y="3708209"/>
                <a:ext cx="1839686" cy="380006"/>
              </a:xfrm>
              <a:prstGeom prst="flowChartProcess">
                <a:avLst/>
              </a:prstGeom>
              <a:blipFill>
                <a:blip r:embed="rId7"/>
                <a:stretch>
                  <a:fillRect t="-2941" b="-161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流程图: 过程 9">
                <a:extLst>
                  <a:ext uri="{FF2B5EF4-FFF2-40B4-BE49-F238E27FC236}">
                    <a16:creationId xmlns:a16="http://schemas.microsoft.com/office/drawing/2014/main" id="{514E7A45-81BF-4265-94A5-F07846D6A7A9}"/>
                  </a:ext>
                </a:extLst>
              </p:cNvPr>
              <p:cNvSpPr/>
              <p:nvPr/>
            </p:nvSpPr>
            <p:spPr>
              <a:xfrm>
                <a:off x="9856997" y="4370640"/>
                <a:ext cx="1839686" cy="380006"/>
              </a:xfrm>
              <a:prstGeom prst="flowChartProcess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Update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流程图: 过程 9">
                <a:extLst>
                  <a:ext uri="{FF2B5EF4-FFF2-40B4-BE49-F238E27FC236}">
                    <a16:creationId xmlns:a16="http://schemas.microsoft.com/office/drawing/2014/main" id="{514E7A45-81BF-4265-94A5-F07846D6A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997" y="4370640"/>
                <a:ext cx="1839686" cy="380006"/>
              </a:xfrm>
              <a:prstGeom prst="flowChartProcess">
                <a:avLst/>
              </a:prstGeom>
              <a:blipFill>
                <a:blip r:embed="rId8"/>
                <a:stretch>
                  <a:fillRect t="-2985" b="-1791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0B445C-3A71-4573-A776-2D1339624B4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0782287" y="2100922"/>
            <a:ext cx="0" cy="282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3467E49-42F5-4FB2-AA07-95C5B25F9768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10782287" y="2763353"/>
            <a:ext cx="0" cy="282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F7ECD7A-062D-4034-B006-092FBC0167B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10782287" y="3425784"/>
            <a:ext cx="0" cy="282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544C683-A4A7-4795-9545-570C718E0483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10776840" y="4088215"/>
            <a:ext cx="5447" cy="282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87471BD-497E-44B8-9555-E1C76C6578C0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10776840" y="4750646"/>
            <a:ext cx="0" cy="282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2FDA3A5-1A09-4DC9-B206-D8B736C20DC0}"/>
              </a:ext>
            </a:extLst>
          </p:cNvPr>
          <p:cNvCxnSpPr>
            <a:cxnSpLocks/>
            <a:stCxn id="5" idx="2"/>
            <a:endCxn id="37" idx="0"/>
          </p:cNvCxnSpPr>
          <p:nvPr/>
        </p:nvCxnSpPr>
        <p:spPr>
          <a:xfrm>
            <a:off x="10776840" y="5413077"/>
            <a:ext cx="0" cy="2824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8BF49549-3D03-475F-A10A-59070BE9BD31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 rot="10800000">
            <a:off x="9862444" y="1910919"/>
            <a:ext cx="12700" cy="1324862"/>
          </a:xfrm>
          <a:prstGeom prst="bentConnector3">
            <a:avLst>
              <a:gd name="adj1" fmla="val 193981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2F9F6668-1DB0-4680-A692-053BE98120F8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 flipH="1">
            <a:off x="9856996" y="1910920"/>
            <a:ext cx="5447" cy="3312155"/>
          </a:xfrm>
          <a:prstGeom prst="bentConnector3">
            <a:avLst>
              <a:gd name="adj1" fmla="val -419680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流程图: 终止 36">
            <a:extLst>
              <a:ext uri="{FF2B5EF4-FFF2-40B4-BE49-F238E27FC236}">
                <a16:creationId xmlns:a16="http://schemas.microsoft.com/office/drawing/2014/main" id="{5D7A2154-3955-4BAA-A27A-BED57209A728}"/>
              </a:ext>
            </a:extLst>
          </p:cNvPr>
          <p:cNvSpPr/>
          <p:nvPr/>
        </p:nvSpPr>
        <p:spPr>
          <a:xfrm>
            <a:off x="9866070" y="5695500"/>
            <a:ext cx="1821539" cy="380006"/>
          </a:xfrm>
          <a:prstGeom prst="flowChartTermina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End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6" name="流程图: 终止 45">
            <a:extLst>
              <a:ext uri="{FF2B5EF4-FFF2-40B4-BE49-F238E27FC236}">
                <a16:creationId xmlns:a16="http://schemas.microsoft.com/office/drawing/2014/main" id="{3FE934F3-4E1D-46EE-8D0D-7CA30B54DC93}"/>
              </a:ext>
            </a:extLst>
          </p:cNvPr>
          <p:cNvSpPr/>
          <p:nvPr/>
        </p:nvSpPr>
        <p:spPr>
          <a:xfrm>
            <a:off x="9875144" y="1058485"/>
            <a:ext cx="1821539" cy="380006"/>
          </a:xfrm>
          <a:prstGeom prst="flowChartTermina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Begin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AF168B5-6275-4621-AEFD-48D185422F3C}"/>
              </a:ext>
            </a:extLst>
          </p:cNvPr>
          <p:cNvCxnSpPr>
            <a:cxnSpLocks/>
            <a:stCxn id="46" idx="2"/>
            <a:endCxn id="7" idx="0"/>
          </p:cNvCxnSpPr>
          <p:nvPr/>
        </p:nvCxnSpPr>
        <p:spPr>
          <a:xfrm flipH="1">
            <a:off x="10782287" y="1438491"/>
            <a:ext cx="3627" cy="282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01E8FD48-BFA8-4D12-8E49-482137909391}"/>
              </a:ext>
            </a:extLst>
          </p:cNvPr>
          <p:cNvSpPr txBox="1"/>
          <p:nvPr/>
        </p:nvSpPr>
        <p:spPr>
          <a:xfrm>
            <a:off x="10792151" y="3382350"/>
            <a:ext cx="56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</a:t>
            </a:r>
            <a:endParaRPr lang="zh-CN" altLang="en-US" b="1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38DBCB0-C3E6-4AE8-912B-F899842E082A}"/>
              </a:ext>
            </a:extLst>
          </p:cNvPr>
          <p:cNvSpPr txBox="1"/>
          <p:nvPr/>
        </p:nvSpPr>
        <p:spPr>
          <a:xfrm>
            <a:off x="10776839" y="5369623"/>
            <a:ext cx="56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Yes</a:t>
            </a:r>
            <a:endParaRPr lang="zh-CN" altLang="en-US" b="1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4B4A67B-624E-47F8-B232-E82F4603E035}"/>
              </a:ext>
            </a:extLst>
          </p:cNvPr>
          <p:cNvSpPr txBox="1"/>
          <p:nvPr/>
        </p:nvSpPr>
        <p:spPr>
          <a:xfrm>
            <a:off x="9603909" y="5235686"/>
            <a:ext cx="56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No</a:t>
            </a:r>
            <a:endParaRPr lang="zh-CN" altLang="en-US" b="1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0709CB5-43F3-4FD6-839B-E13E1E98292B}"/>
              </a:ext>
            </a:extLst>
          </p:cNvPr>
          <p:cNvSpPr txBox="1"/>
          <p:nvPr/>
        </p:nvSpPr>
        <p:spPr>
          <a:xfrm>
            <a:off x="9603908" y="3233763"/>
            <a:ext cx="56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No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49079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095AA-44FB-49A0-B7BA-B61E6618D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6E11E-39BE-4CC2-B1DA-3663D89D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Adversarial perturbation</a:t>
            </a:r>
          </a:p>
          <a:p>
            <a:pPr lvl="1"/>
            <a:r>
              <a:rPr lang="en-US" altLang="zh-CN" dirty="0"/>
              <a:t>Minor – Imperceptible to human</a:t>
            </a:r>
          </a:p>
          <a:p>
            <a:pPr lvl="1"/>
            <a:r>
              <a:rPr lang="en-US" altLang="zh-CN" dirty="0"/>
              <a:t>Fatal – Misleading the model</a:t>
            </a:r>
          </a:p>
          <a:p>
            <a:r>
              <a:rPr lang="en-US" altLang="zh-CN" dirty="0"/>
              <a:t>Adversarial example</a:t>
            </a:r>
          </a:p>
          <a:p>
            <a:pPr lvl="1"/>
            <a:r>
              <a:rPr lang="en-US" altLang="zh-CN" dirty="0"/>
              <a:t>Similar to the original example</a:t>
            </a:r>
          </a:p>
          <a:p>
            <a:pPr lvl="1"/>
            <a:r>
              <a:rPr lang="en-US" altLang="zh-CN" dirty="0"/>
              <a:t>Mislead the model to wrong behaviors</a:t>
            </a:r>
          </a:p>
          <a:p>
            <a:r>
              <a:rPr lang="en-US" altLang="zh-CN" dirty="0"/>
              <a:t>Adversarial attack</a:t>
            </a:r>
          </a:p>
          <a:p>
            <a:pPr lvl="1"/>
            <a:r>
              <a:rPr lang="en-US" altLang="zh-CN" dirty="0"/>
              <a:t>Procedure to find adversarial examples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970456-66A1-4231-BD51-5DC52AC64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46"/>
          <a:stretch/>
        </p:blipFill>
        <p:spPr>
          <a:xfrm>
            <a:off x="10452034" y="880522"/>
            <a:ext cx="1313392" cy="13107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E7012D-6BD3-4631-9818-A15966F559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60" r="38487"/>
          <a:stretch/>
        </p:blipFill>
        <p:spPr>
          <a:xfrm>
            <a:off x="9138643" y="880522"/>
            <a:ext cx="1313392" cy="13107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3B7361-6617-4D27-A9E2-B4C51E5E1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246"/>
          <a:stretch/>
        </p:blipFill>
        <p:spPr>
          <a:xfrm>
            <a:off x="7253427" y="880522"/>
            <a:ext cx="1313392" cy="131075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71A3A7-50AC-47EC-B03C-1FBBC4A9BF6B}"/>
              </a:ext>
            </a:extLst>
          </p:cNvPr>
          <p:cNvSpPr txBox="1"/>
          <p:nvPr/>
        </p:nvSpPr>
        <p:spPr>
          <a:xfrm>
            <a:off x="7253427" y="511190"/>
            <a:ext cx="131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Straight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10CFF6-6C71-41CA-9253-B77662FAAA6C}"/>
              </a:ext>
            </a:extLst>
          </p:cNvPr>
          <p:cNvSpPr txBox="1"/>
          <p:nvPr/>
        </p:nvSpPr>
        <p:spPr>
          <a:xfrm>
            <a:off x="9135702" y="511190"/>
            <a:ext cx="131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Left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8D1243-5F50-486C-AFB4-9969303D7766}"/>
              </a:ext>
            </a:extLst>
          </p:cNvPr>
          <p:cNvSpPr txBox="1"/>
          <p:nvPr/>
        </p:nvSpPr>
        <p:spPr>
          <a:xfrm>
            <a:off x="10446153" y="511190"/>
            <a:ext cx="131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Right</a:t>
            </a:r>
            <a:endParaRPr lang="zh-CN" altLang="en-US" b="1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ACD832F0-5E1A-4D5C-8F2B-62355F52070E}"/>
              </a:ext>
            </a:extLst>
          </p:cNvPr>
          <p:cNvSpPr/>
          <p:nvPr/>
        </p:nvSpPr>
        <p:spPr>
          <a:xfrm>
            <a:off x="8682914" y="1355504"/>
            <a:ext cx="339634" cy="360793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342900" indent="-342900" algn="ctr">
              <a:lnSpc>
                <a:spcPct val="114000"/>
              </a:lnSpc>
              <a:buFont typeface="+mj-lt"/>
              <a:buAutoNum type="arabicPeriod"/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39D99DE-0E93-4F26-9094-2C050B887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311" y="2567764"/>
            <a:ext cx="4001293" cy="12524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0EE6E3-1350-48BD-A3EF-076CC3454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229" y="4196716"/>
            <a:ext cx="3671197" cy="21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901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6606A-0EA1-40A1-9C01-EC55B5E8E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Example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F28C8B7-EAAB-4AB0-A269-5B6381749D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Perturbation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Minor – Imperceptible to human &amp; semantic preserving</a:t>
                </a:r>
              </a:p>
              <a:p>
                <a:pPr lvl="1"/>
                <a:r>
                  <a:rPr lang="en-US" altLang="zh-CN" dirty="0"/>
                  <a:t>Constraint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norm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zh-CN" altLang="en-US" dirty="0"/>
              </a:p>
              <a:p>
                <a:r>
                  <a:rPr lang="en-US" altLang="zh-CN" dirty="0"/>
                  <a:t>Adversarial robustness</a:t>
                </a:r>
              </a:p>
              <a:p>
                <a:pPr lvl="1"/>
                <a:r>
                  <a:rPr lang="en-US" altLang="zh-CN" dirty="0"/>
                  <a:t>Robust model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correct prediction under any perturbation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Adversarial example</a:t>
                </a:r>
              </a:p>
              <a:p>
                <a:pPr lvl="1"/>
                <a:r>
                  <a:rPr lang="en-US" altLang="zh-CN" dirty="0"/>
                  <a:t>Adversarial perturbation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erroneous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F28C8B7-EAAB-4AB0-A269-5B6381749D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2351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4043C-E9C7-48D6-9FF4-2FB35887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Robustness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6DCF8F-9BAB-42F1-B5DB-379F0748B4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Minimax objective</a:t>
                </a:r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Adversarial attack – Inner max</a:t>
                </a:r>
              </a:p>
              <a:p>
                <a:pPr lvl="1"/>
                <a:r>
                  <a:rPr lang="en-US" altLang="zh-CN" dirty="0"/>
                  <a:t>Adversarial training – Outer min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6DCF8F-9BAB-42F1-B5DB-379F0748B4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8878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0EBDD0-9BA5-4E90-A6F2-23BBCD481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Attack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709A279-DF1F-410F-A352-0BC799DD59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Inner max – Obtain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𝑈𝑛𝑡𝑎𝑟𝑔𝑒𝑡𝑒𝑑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:&amp;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𝑇𝑎𝑟𝑔𝑒𝑡𝑒𝑑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:&amp;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eqArr>
                    </m:oMath>
                  </m:oMathPara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Lower bound – Obtain adversarial example</a:t>
                </a:r>
              </a:p>
              <a:p>
                <a:pPr lvl="1"/>
                <a:r>
                  <a:rPr lang="en-US" altLang="zh-CN" dirty="0"/>
                  <a:t>Exact solution – NP hard problem</a:t>
                </a:r>
              </a:p>
              <a:p>
                <a:pPr lvl="1"/>
                <a:r>
                  <a:rPr lang="en-US" altLang="zh-CN" dirty="0"/>
                  <a:t>Upper bound – Interval bound propagation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709A279-DF1F-410F-A352-0BC799DD5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0112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0EBDD0-9BA5-4E90-A6F2-23BBCD481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Attack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709A279-DF1F-410F-A352-0BC799DD59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34250" cy="4351338"/>
              </a:xfrm>
            </p:spPr>
            <p:txBody>
              <a:bodyPr/>
              <a:lstStyle/>
              <a:p>
                <a:r>
                  <a:rPr lang="en-US" altLang="zh-CN" dirty="0"/>
                  <a:t>GD – Iterative gradient descent (ascent)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FGSM – Single leap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altLang="zh-CN" b="0" dirty="0"/>
                  <a:t> &amp; Linear norm ball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BIM – Iterative FGSM</a:t>
                </a:r>
              </a:p>
              <a:p>
                <a:r>
                  <a:rPr lang="en-US" altLang="zh-CN" dirty="0"/>
                  <a:t>PGD – Generalize BIM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dirty="0"/>
                  <a:t> norm ball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709A279-DF1F-410F-A352-0BC799DD5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34250" cy="4351338"/>
              </a:xfrm>
              <a:blipFill>
                <a:blip r:embed="rId2"/>
                <a:stretch>
                  <a:fillRect l="-1496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6A72062-2F73-4B3A-AD67-53F751897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348" y="0"/>
            <a:ext cx="2551781" cy="15823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2F1C85-0953-4BE4-903B-EB7B4DC6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0312" y="0"/>
            <a:ext cx="2531688" cy="1582305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09F6EE7-E0B2-4030-8D2F-17F613DEA8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9015129" y="791153"/>
            <a:ext cx="6451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7B7AFCE6-A1DB-4F56-8D0C-1EB94AF5F859}"/>
              </a:ext>
            </a:extLst>
          </p:cNvPr>
          <p:cNvSpPr/>
          <p:nvPr/>
        </p:nvSpPr>
        <p:spPr>
          <a:xfrm>
            <a:off x="8938411" y="393473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FGSM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E1C82E5-5309-4AF8-82C1-654C9518D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842" y="1878820"/>
            <a:ext cx="2535157" cy="1555890"/>
          </a:xfrm>
          <a:prstGeom prst="rect">
            <a:avLst/>
          </a:prstGeom>
        </p:spPr>
      </p:pic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36A173A1-EE4E-4F70-847C-D8433A615091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 rot="16200000" flipH="1">
            <a:off x="8160810" y="1160733"/>
            <a:ext cx="1074460" cy="1917603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F6B75F40-DC51-4DF4-B47B-9AECEABBEB74}"/>
              </a:ext>
            </a:extLst>
          </p:cNvPr>
          <p:cNvSpPr/>
          <p:nvPr/>
        </p:nvSpPr>
        <p:spPr>
          <a:xfrm>
            <a:off x="8450216" y="1788527"/>
            <a:ext cx="822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BIM</a:t>
            </a:r>
          </a:p>
          <a:p>
            <a:pPr algn="ctr"/>
            <a:r>
              <a:rPr lang="en-US" altLang="zh-CN" b="1" dirty="0" err="1"/>
              <a:t>Tgt</a:t>
            </a:r>
            <a:r>
              <a:rPr lang="en-US" altLang="zh-CN" b="1" dirty="0"/>
              <a:t>=2</a:t>
            </a:r>
            <a:endParaRPr lang="zh-CN" altLang="en-US" b="1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D4123CC-433F-42CA-9CC5-B7D6A42E3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6842" y="3731225"/>
            <a:ext cx="2535158" cy="1574571"/>
          </a:xfrm>
          <a:prstGeom prst="rect">
            <a:avLst/>
          </a:prstGeom>
        </p:spPr>
      </p:pic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68654193-D132-4C0F-AE75-D80E7D948E2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7229937" y="2091606"/>
            <a:ext cx="2936206" cy="1917603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0708667-3D04-467D-8553-6AAD29D58D48}"/>
                  </a:ext>
                </a:extLst>
              </p:cNvPr>
              <p:cNvSpPr/>
              <p:nvPr/>
            </p:nvSpPr>
            <p:spPr>
              <a:xfrm>
                <a:off x="8463793" y="3546559"/>
                <a:ext cx="9492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1" dirty="0"/>
                  <a:t>PGD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0708667-3D04-467D-8553-6AAD29D58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793" y="3546559"/>
                <a:ext cx="949235" cy="369332"/>
              </a:xfrm>
              <a:prstGeom prst="rect">
                <a:avLst/>
              </a:prstGeom>
              <a:blipFill>
                <a:blip r:embed="rId7"/>
                <a:stretch>
                  <a:fillRect l="-4487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1A24D40B-3CFD-4376-BAAE-D7A974AAE92F}"/>
              </a:ext>
            </a:extLst>
          </p:cNvPr>
          <p:cNvSpPr txBox="1"/>
          <p:nvPr/>
        </p:nvSpPr>
        <p:spPr>
          <a:xfrm>
            <a:off x="434451" y="5823020"/>
            <a:ext cx="11323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Christian </a:t>
            </a:r>
            <a:r>
              <a:rPr lang="en-US" altLang="zh-CN" sz="1000" dirty="0" err="1"/>
              <a:t>Szegedy</a:t>
            </a:r>
            <a:r>
              <a:rPr lang="en-US" altLang="zh-CN" sz="1000" dirty="0"/>
              <a:t>, Wojciech Zaremba, Ilya </a:t>
            </a:r>
            <a:r>
              <a:rPr lang="en-US" altLang="zh-CN" sz="1000" dirty="0" err="1"/>
              <a:t>Sutskever</a:t>
            </a:r>
            <a:r>
              <a:rPr lang="en-US" altLang="zh-CN" sz="1000" dirty="0"/>
              <a:t>, Joan Bruna, Dumitru Erhan, Ian J. Goodfellow, Rob Fergus. Intriguing properties of neural networks. ICLR (Poster) 2014.</a:t>
            </a:r>
          </a:p>
          <a:p>
            <a:r>
              <a:rPr lang="en-US" altLang="zh-CN" sz="1000" dirty="0"/>
              <a:t>Ian J. Goodfellow, Jonathon </a:t>
            </a:r>
            <a:r>
              <a:rPr lang="en-US" altLang="zh-CN" sz="1000" dirty="0" err="1"/>
              <a:t>Shlens</a:t>
            </a:r>
            <a:r>
              <a:rPr lang="en-US" altLang="zh-CN" sz="1000" dirty="0"/>
              <a:t>, Christian </a:t>
            </a:r>
            <a:r>
              <a:rPr lang="en-US" altLang="zh-CN" sz="1000" dirty="0" err="1"/>
              <a:t>Szegedy</a:t>
            </a:r>
            <a:r>
              <a:rPr lang="en-US" altLang="zh-CN" sz="1000" dirty="0"/>
              <a:t>. Explaining and Harnessing Adversarial Examples. ICLR (Poster) 2015.</a:t>
            </a:r>
          </a:p>
          <a:p>
            <a:r>
              <a:rPr lang="en-US" altLang="zh-CN" sz="1000" dirty="0"/>
              <a:t>Alexey </a:t>
            </a:r>
            <a:r>
              <a:rPr lang="en-US" altLang="zh-CN" sz="1000" dirty="0" err="1"/>
              <a:t>Kurakin</a:t>
            </a:r>
            <a:r>
              <a:rPr lang="en-US" altLang="zh-CN" sz="1000" dirty="0"/>
              <a:t>, Ian J. Goodfellow, </a:t>
            </a:r>
            <a:r>
              <a:rPr lang="en-US" altLang="zh-CN" sz="1000" dirty="0" err="1"/>
              <a:t>Samy</a:t>
            </a:r>
            <a:r>
              <a:rPr lang="en-US" altLang="zh-CN" sz="1000" dirty="0"/>
              <a:t> </a:t>
            </a:r>
            <a:r>
              <a:rPr lang="en-US" altLang="zh-CN" sz="1000" dirty="0" err="1"/>
              <a:t>Bengio</a:t>
            </a:r>
            <a:r>
              <a:rPr lang="en-US" altLang="zh-CN" sz="1000" dirty="0"/>
              <a:t>. Adversarial examples in the physical world. ICLR (Workshop) 2017.</a:t>
            </a:r>
          </a:p>
          <a:p>
            <a:r>
              <a:rPr lang="en-US" altLang="zh-CN" sz="1000" dirty="0"/>
              <a:t>Aleksander </a:t>
            </a:r>
            <a:r>
              <a:rPr lang="en-US" altLang="zh-CN" sz="1000" dirty="0" err="1"/>
              <a:t>Madry</a:t>
            </a:r>
            <a:r>
              <a:rPr lang="en-US" altLang="zh-CN" sz="1000" dirty="0"/>
              <a:t>, Aleksandar </a:t>
            </a:r>
            <a:r>
              <a:rPr lang="en-US" altLang="zh-CN" sz="1000" dirty="0" err="1"/>
              <a:t>Makelov</a:t>
            </a:r>
            <a:r>
              <a:rPr lang="en-US" altLang="zh-CN" sz="1000" dirty="0"/>
              <a:t>, Ludwig Schmidt, Dimitris Tsipras, Adrian </a:t>
            </a:r>
            <a:r>
              <a:rPr lang="en-US" altLang="zh-CN" sz="1000" dirty="0" err="1"/>
              <a:t>Vladu</a:t>
            </a:r>
            <a:r>
              <a:rPr lang="en-US" altLang="zh-CN" sz="1000" dirty="0"/>
              <a:t>. Towards Deep Learning Models Resistant to Adversarial Attacks. ICLR (Poster) 2018.</a:t>
            </a:r>
          </a:p>
        </p:txBody>
      </p:sp>
    </p:spTree>
    <p:extLst>
      <p:ext uri="{BB962C8B-B14F-4D97-AF65-F5344CB8AC3E}">
        <p14:creationId xmlns:p14="http://schemas.microsoft.com/office/powerpoint/2010/main" val="5958017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51E8-44A7-4208-B06D-4C4B7143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Attack (3)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BCB9BE-5ED2-483B-BC99-6A9946DB26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JSMA – Jacobian-based Saliency Maps Attack</a:t>
                </a:r>
              </a:p>
              <a:p>
                <a:pPr lvl="1"/>
                <a:r>
                  <a:rPr lang="en-US" altLang="zh-CN" dirty="0"/>
                  <a:t>Forward gradient computation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prominent graph generation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perturbation generation</a:t>
                </a:r>
                <a:endParaRPr lang="zh-CN" altLang="en-US" dirty="0"/>
              </a:p>
              <a:p>
                <a:r>
                  <a:rPr lang="en-US" altLang="zh-CN" dirty="0"/>
                  <a:t>Few pixel attack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BCB9BE-5ED2-483B-BC99-6A9946DB26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17E970C-B4E7-49E9-88AC-06E23DE5E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5" y="315056"/>
            <a:ext cx="4371975" cy="712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0B8C62-68A4-47B2-81E9-F8D5B65E6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58" y="2615125"/>
            <a:ext cx="4691642" cy="44454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D30DE69-5DAE-40FD-B178-B0B826EF829F}"/>
              </a:ext>
            </a:extLst>
          </p:cNvPr>
          <p:cNvSpPr txBox="1"/>
          <p:nvPr/>
        </p:nvSpPr>
        <p:spPr>
          <a:xfrm>
            <a:off x="7820024" y="1027906"/>
            <a:ext cx="437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Saliency Maps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B8181A-2106-4526-B4A3-900690B35665}"/>
              </a:ext>
            </a:extLst>
          </p:cNvPr>
          <p:cNvSpPr txBox="1"/>
          <p:nvPr/>
        </p:nvSpPr>
        <p:spPr>
          <a:xfrm>
            <a:off x="7500359" y="3059668"/>
            <a:ext cx="469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JSMA against Blank Images</a:t>
            </a:r>
            <a:endParaRPr lang="zh-CN" altLang="en-US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D1A4E57-EB6D-4127-B0C4-180615A9E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07" y="4553780"/>
            <a:ext cx="4691642" cy="13956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5326AEF-82FE-4A79-BE72-660DF5BF40D9}"/>
              </a:ext>
            </a:extLst>
          </p:cNvPr>
          <p:cNvSpPr txBox="1"/>
          <p:nvPr/>
        </p:nvSpPr>
        <p:spPr>
          <a:xfrm>
            <a:off x="2185407" y="5949445"/>
            <a:ext cx="469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One-Pixel Attack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6C20E7-DEC7-415C-A126-B2965DE775E0}"/>
              </a:ext>
            </a:extLst>
          </p:cNvPr>
          <p:cNvSpPr txBox="1"/>
          <p:nvPr/>
        </p:nvSpPr>
        <p:spPr>
          <a:xfrm>
            <a:off x="434451" y="6369764"/>
            <a:ext cx="11323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Nicolas </a:t>
            </a:r>
            <a:r>
              <a:rPr lang="en-US" altLang="zh-CN" sz="1000" dirty="0" err="1"/>
              <a:t>Papernot</a:t>
            </a:r>
            <a:r>
              <a:rPr lang="en-US" altLang="zh-CN" sz="1000" dirty="0"/>
              <a:t>, Patrick D. McDaniel, Somesh Jha, Matt </a:t>
            </a:r>
            <a:r>
              <a:rPr lang="en-US" altLang="zh-CN" sz="1000" dirty="0" err="1"/>
              <a:t>Fredrikson</a:t>
            </a:r>
            <a:r>
              <a:rPr lang="en-US" altLang="zh-CN" sz="1000" dirty="0"/>
              <a:t>, Z. </a:t>
            </a:r>
            <a:r>
              <a:rPr lang="en-US" altLang="zh-CN" sz="1000" dirty="0" err="1"/>
              <a:t>Berkay</a:t>
            </a:r>
            <a:r>
              <a:rPr lang="en-US" altLang="zh-CN" sz="1000" dirty="0"/>
              <a:t> </a:t>
            </a:r>
            <a:r>
              <a:rPr lang="en-US" altLang="zh-CN" sz="1000" dirty="0" err="1"/>
              <a:t>Celik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Ananthram</a:t>
            </a:r>
            <a:r>
              <a:rPr lang="en-US" altLang="zh-CN" sz="1000" dirty="0"/>
              <a:t> Swami. The Limitations of Deep Learning in Adversarial Settings. </a:t>
            </a:r>
            <a:r>
              <a:rPr lang="en-US" altLang="zh-CN" sz="1000" dirty="0" err="1"/>
              <a:t>CoRR</a:t>
            </a:r>
            <a:r>
              <a:rPr lang="en-US" altLang="zh-CN" sz="1000" dirty="0"/>
              <a:t> abs/1511.07528 (2015).</a:t>
            </a:r>
          </a:p>
          <a:p>
            <a:r>
              <a:rPr lang="en-US" altLang="zh-CN" sz="1000" dirty="0"/>
              <a:t>Jiawei </a:t>
            </a:r>
            <a:r>
              <a:rPr lang="en-US" altLang="zh-CN" sz="1000" dirty="0" err="1"/>
              <a:t>Su</a:t>
            </a:r>
            <a:r>
              <a:rPr lang="en-US" altLang="zh-CN" sz="1000" dirty="0"/>
              <a:t>, Danilo Vasconcellos Vargas, </a:t>
            </a:r>
            <a:r>
              <a:rPr lang="en-US" altLang="zh-CN" sz="1000" dirty="0" err="1"/>
              <a:t>Kouichi</a:t>
            </a:r>
            <a:r>
              <a:rPr lang="en-US" altLang="zh-CN" sz="1000" dirty="0"/>
              <a:t> Sakurai.</a:t>
            </a:r>
            <a:r>
              <a:rPr lang="zh-CN" altLang="en-US" sz="1000" dirty="0"/>
              <a:t> </a:t>
            </a:r>
            <a:r>
              <a:rPr lang="en-US" altLang="zh-CN" sz="1000" dirty="0"/>
              <a:t>One pixel attack for fooling deep neural networks. </a:t>
            </a:r>
            <a:r>
              <a:rPr lang="en-US" altLang="zh-CN" sz="1000" dirty="0" err="1"/>
              <a:t>CoRR</a:t>
            </a:r>
            <a:r>
              <a:rPr lang="en-US" altLang="zh-CN" sz="1000" dirty="0"/>
              <a:t> abs/1710.08864 (2017).</a:t>
            </a:r>
          </a:p>
        </p:txBody>
      </p:sp>
    </p:spTree>
    <p:extLst>
      <p:ext uri="{BB962C8B-B14F-4D97-AF65-F5344CB8AC3E}">
        <p14:creationId xmlns:p14="http://schemas.microsoft.com/office/powerpoint/2010/main" val="18692262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BC99B-9F69-4BD6-B7BE-B9B39E83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Attack (4)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A7E6F6-C315-4E07-8301-EB2CAC6DEB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/>
                  <a:t>Mixed Integer Linear Programming – MLP for example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,⋯,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𝐿𝑖𝑛𝑒𝑎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𝐿𝑖𝑛𝑒𝑎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1,2,⋯,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lvl="1"/>
                <a:r>
                  <a:rPr lang="zh-CN" altLang="en-US" dirty="0"/>
                  <a:t>其中，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𝐿𝑖𝑛𝑒𝑎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𝐿𝑖𝑛𝑒𝑎𝑟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A7E6F6-C315-4E07-8301-EB2CAC6DEB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6EB6F0AB-6102-40AA-800C-C5D799CDC224}"/>
              </a:ext>
            </a:extLst>
          </p:cNvPr>
          <p:cNvSpPr txBox="1"/>
          <p:nvPr/>
        </p:nvSpPr>
        <p:spPr>
          <a:xfrm>
            <a:off x="434451" y="6176963"/>
            <a:ext cx="113230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Rudy </a:t>
            </a:r>
            <a:r>
              <a:rPr lang="en-US" altLang="zh-CN" sz="1000" dirty="0" err="1"/>
              <a:t>Bunel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Ilker</a:t>
            </a:r>
            <a:r>
              <a:rPr lang="en-US" altLang="zh-CN" sz="1000" dirty="0"/>
              <a:t> </a:t>
            </a:r>
            <a:r>
              <a:rPr lang="en-US" altLang="zh-CN" sz="1000" dirty="0" err="1"/>
              <a:t>Turkaslan</a:t>
            </a:r>
            <a:r>
              <a:rPr lang="en-US" altLang="zh-CN" sz="1000" dirty="0"/>
              <a:t>, Philip H. S. Torr, </a:t>
            </a:r>
            <a:r>
              <a:rPr lang="en-US" altLang="zh-CN" sz="1000" dirty="0" err="1"/>
              <a:t>Pushmeet</a:t>
            </a:r>
            <a:r>
              <a:rPr lang="en-US" altLang="zh-CN" sz="1000" dirty="0"/>
              <a:t> Kohli, M. Pawan Kumar. Piecewise Linear Neural Network verification: A comparative study. </a:t>
            </a:r>
            <a:r>
              <a:rPr lang="en-US" altLang="zh-CN" sz="1000" dirty="0" err="1"/>
              <a:t>CoRR</a:t>
            </a:r>
            <a:r>
              <a:rPr lang="en-US" altLang="zh-CN" sz="1000" dirty="0"/>
              <a:t> abs/1711.00455 (2017).</a:t>
            </a:r>
          </a:p>
          <a:p>
            <a:r>
              <a:rPr lang="en-US" altLang="zh-CN" sz="1000" dirty="0" err="1"/>
              <a:t>Chih</a:t>
            </a:r>
            <a:r>
              <a:rPr lang="en-US" altLang="zh-CN" sz="1000" dirty="0"/>
              <a:t>-Hong Cheng, Georg </a:t>
            </a:r>
            <a:r>
              <a:rPr lang="en-US" altLang="zh-CN" sz="1000" dirty="0" err="1"/>
              <a:t>Nührenberg</a:t>
            </a:r>
            <a:r>
              <a:rPr lang="en-US" altLang="zh-CN" sz="1000" dirty="0"/>
              <a:t>, Harald </a:t>
            </a:r>
            <a:r>
              <a:rPr lang="en-US" altLang="zh-CN" sz="1000" dirty="0" err="1"/>
              <a:t>Ruess</a:t>
            </a:r>
            <a:r>
              <a:rPr lang="en-US" altLang="zh-CN" sz="1000" dirty="0"/>
              <a:t>. Maximum Resilience of Artificial Neural Networks. </a:t>
            </a:r>
            <a:r>
              <a:rPr lang="en-US" altLang="zh-CN" sz="1000" dirty="0" err="1"/>
              <a:t>CoRR</a:t>
            </a:r>
            <a:r>
              <a:rPr lang="en-US" altLang="zh-CN" sz="1000" dirty="0"/>
              <a:t> abs/1705.01040 (2017).</a:t>
            </a:r>
          </a:p>
          <a:p>
            <a:r>
              <a:rPr lang="en-US" altLang="zh-CN" sz="1000" dirty="0"/>
              <a:t>Wang Lin, </a:t>
            </a:r>
            <a:r>
              <a:rPr lang="en-US" altLang="zh-CN" sz="1000" dirty="0" err="1"/>
              <a:t>Zhengfeng</a:t>
            </a:r>
            <a:r>
              <a:rPr lang="en-US" altLang="zh-CN" sz="1000" dirty="0"/>
              <a:t> Yang, Xin Chen, </a:t>
            </a:r>
            <a:r>
              <a:rPr lang="en-US" altLang="zh-CN" sz="1000" dirty="0" err="1"/>
              <a:t>Qingye</a:t>
            </a:r>
            <a:r>
              <a:rPr lang="en-US" altLang="zh-CN" sz="1000" dirty="0"/>
              <a:t> Zhao, </a:t>
            </a:r>
            <a:r>
              <a:rPr lang="en-US" altLang="zh-CN" sz="1000" dirty="0" err="1"/>
              <a:t>Xiangkun</a:t>
            </a:r>
            <a:r>
              <a:rPr lang="en-US" altLang="zh-CN" sz="1000" dirty="0"/>
              <a:t> Li, </a:t>
            </a:r>
            <a:r>
              <a:rPr lang="en-US" altLang="zh-CN" sz="1000" dirty="0" err="1"/>
              <a:t>Zhiming</a:t>
            </a:r>
            <a:r>
              <a:rPr lang="en-US" altLang="zh-CN" sz="1000" dirty="0"/>
              <a:t> Liu, </a:t>
            </a:r>
            <a:r>
              <a:rPr lang="en-US" altLang="zh-CN" sz="1000" dirty="0" err="1"/>
              <a:t>Jifeng</a:t>
            </a:r>
            <a:r>
              <a:rPr lang="en-US" altLang="zh-CN" sz="1000" dirty="0"/>
              <a:t> He. Robustness Verification of Classification Deep Neural Networks via Linear Programming. CVPR 2019: 11418-11427</a:t>
            </a:r>
          </a:p>
        </p:txBody>
      </p:sp>
    </p:spTree>
    <p:extLst>
      <p:ext uri="{BB962C8B-B14F-4D97-AF65-F5344CB8AC3E}">
        <p14:creationId xmlns:p14="http://schemas.microsoft.com/office/powerpoint/2010/main" val="17587290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BC99B-9F69-4BD6-B7BE-B9B39E83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Attack (5)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A7E6F6-C315-4E07-8301-EB2CAC6DEB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Mixed Integer Linear Programming</a:t>
                </a:r>
              </a:p>
              <a:p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,⋯,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fun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&amp;, &amp;&amp;&amp;&amp;&amp;&amp;&amp;&amp;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𝐿𝑖𝑛𝑒𝑎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</m:eqArr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&amp;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𝐿𝑖𝑛𝑒𝑎𝑟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0,1</m:t>
                                          </m:r>
                                        </m:e>
                                      </m:d>
                                    </m:e>
                                    <m:sup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sup>
                                  </m:sSup>
                                </m:e>
                              </m:eqAr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1,2,⋯,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MILP solver</a:t>
                </a:r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A7E6F6-C315-4E07-8301-EB2CAC6DEB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0892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C5389D-FCC6-45A3-A86C-0CBE88B1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Attack (6)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2184A2D-77E1-48E3-ABB7-DD1DDD577F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SAT/SMT –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SAT problem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SMT solver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2184A2D-77E1-48E3-ABB7-DD1DDD577F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7356D4D-AF45-4968-BA3B-013D63BA6EFF}"/>
              </a:ext>
            </a:extLst>
          </p:cNvPr>
          <p:cNvSpPr txBox="1"/>
          <p:nvPr/>
        </p:nvSpPr>
        <p:spPr>
          <a:xfrm>
            <a:off x="434451" y="6369764"/>
            <a:ext cx="11323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Guy Katz, Clark W. Barrett, David L. Dill, Kyle Julian, Mykel J. </a:t>
            </a:r>
            <a:r>
              <a:rPr lang="en-US" altLang="zh-CN" sz="1000" dirty="0" err="1"/>
              <a:t>Kochenderfer</a:t>
            </a:r>
            <a:r>
              <a:rPr lang="en-US" altLang="zh-CN" sz="1000" dirty="0"/>
              <a:t>.</a:t>
            </a:r>
            <a:r>
              <a:rPr lang="zh-CN" altLang="en-US" sz="1000" dirty="0"/>
              <a:t> </a:t>
            </a:r>
            <a:r>
              <a:rPr lang="en-US" altLang="zh-CN" sz="1000" dirty="0" err="1"/>
              <a:t>Reluplex</a:t>
            </a:r>
            <a:r>
              <a:rPr lang="en-US" altLang="zh-CN" sz="1000" dirty="0"/>
              <a:t>: An Efficient SMT Solver for Verifying Deep Neural Networks. </a:t>
            </a:r>
            <a:r>
              <a:rPr lang="en-US" altLang="zh-CN" sz="1000" dirty="0" err="1"/>
              <a:t>CoRR</a:t>
            </a:r>
            <a:r>
              <a:rPr lang="en-US" altLang="zh-CN" sz="1000" dirty="0"/>
              <a:t> abs/1702.01135 (2017).</a:t>
            </a:r>
          </a:p>
        </p:txBody>
      </p:sp>
    </p:spTree>
    <p:extLst>
      <p:ext uri="{BB962C8B-B14F-4D97-AF65-F5344CB8AC3E}">
        <p14:creationId xmlns:p14="http://schemas.microsoft.com/office/powerpoint/2010/main" val="36183022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5A906-1AD3-4B97-BE36-DB3DB292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Attack (7)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157248F-D115-475A-8693-3F3B60E79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Interval Bound Propagation – MLP for example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⇒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,⋯,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fun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&amp;,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𝐿𝑖𝑛𝑒𝑎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𝐿𝑖𝑛𝑒𝑎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1,2,⋯,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lvl="1"/>
                <a:r>
                  <a:rPr lang="en-US" altLang="zh-CN" dirty="0"/>
                  <a:t>Bound propagation</a:t>
                </a:r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zh-CN" altLang="en-US" dirty="0"/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157248F-D115-475A-8693-3F3B60E79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90663F2-385C-422F-8ACF-0B22FBACB51E}"/>
              </a:ext>
            </a:extLst>
          </p:cNvPr>
          <p:cNvSpPr txBox="1"/>
          <p:nvPr/>
        </p:nvSpPr>
        <p:spPr>
          <a:xfrm>
            <a:off x="434451" y="6311900"/>
            <a:ext cx="11323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Sven </a:t>
            </a:r>
            <a:r>
              <a:rPr lang="en-US" altLang="zh-CN" sz="1000" dirty="0" err="1"/>
              <a:t>Gowal</a:t>
            </a:r>
            <a:r>
              <a:rPr lang="en-US" altLang="zh-CN" sz="1000" dirty="0"/>
              <a:t>, Krishnamurthy </a:t>
            </a:r>
            <a:r>
              <a:rPr lang="en-US" altLang="zh-CN" sz="1000" dirty="0" err="1"/>
              <a:t>Dvijotham</a:t>
            </a:r>
            <a:r>
              <a:rPr lang="en-US" altLang="zh-CN" sz="1000" dirty="0"/>
              <a:t>, Robert </a:t>
            </a:r>
            <a:r>
              <a:rPr lang="en-US" altLang="zh-CN" sz="1000" dirty="0" err="1"/>
              <a:t>Stanforth</a:t>
            </a:r>
            <a:r>
              <a:rPr lang="en-US" altLang="zh-CN" sz="1000" dirty="0"/>
              <a:t>, Rudy </a:t>
            </a:r>
            <a:r>
              <a:rPr lang="en-US" altLang="zh-CN" sz="1000" dirty="0" err="1"/>
              <a:t>Bunel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Chongli</a:t>
            </a:r>
            <a:r>
              <a:rPr lang="en-US" altLang="zh-CN" sz="1000" dirty="0"/>
              <a:t> Qin, Jonathan </a:t>
            </a:r>
            <a:r>
              <a:rPr lang="en-US" altLang="zh-CN" sz="1000" dirty="0" err="1"/>
              <a:t>Uesato</a:t>
            </a:r>
            <a:r>
              <a:rPr lang="en-US" altLang="zh-CN" sz="1000" dirty="0"/>
              <a:t>, Relja </a:t>
            </a:r>
            <a:r>
              <a:rPr lang="en-US" altLang="zh-CN" sz="1000" dirty="0" err="1"/>
              <a:t>Arandjelovic</a:t>
            </a:r>
            <a:r>
              <a:rPr lang="en-US" altLang="zh-CN" sz="1000" dirty="0"/>
              <a:t>, Timothy A. Mann, </a:t>
            </a:r>
            <a:r>
              <a:rPr lang="en-US" altLang="zh-CN" sz="1000" dirty="0" err="1"/>
              <a:t>Pushmeet</a:t>
            </a:r>
            <a:r>
              <a:rPr lang="en-US" altLang="zh-CN" sz="1000" dirty="0"/>
              <a:t> Kohli.</a:t>
            </a:r>
            <a:r>
              <a:rPr lang="zh-CN" altLang="en-US" sz="1000" dirty="0"/>
              <a:t> </a:t>
            </a:r>
            <a:r>
              <a:rPr lang="en-US" altLang="zh-CN" sz="1000" dirty="0"/>
              <a:t>On the Effectiveness of Interval Bound Propagation for Training Verifiably Robust Models. </a:t>
            </a:r>
            <a:r>
              <a:rPr lang="en-US" altLang="zh-CN" sz="1000" dirty="0" err="1"/>
              <a:t>CoRR</a:t>
            </a:r>
            <a:r>
              <a:rPr lang="en-US" altLang="zh-CN" sz="1000" dirty="0"/>
              <a:t> abs/1810.12715 (2018).</a:t>
            </a:r>
          </a:p>
        </p:txBody>
      </p:sp>
    </p:spTree>
    <p:extLst>
      <p:ext uri="{BB962C8B-B14F-4D97-AF65-F5344CB8AC3E}">
        <p14:creationId xmlns:p14="http://schemas.microsoft.com/office/powerpoint/2010/main" val="2357416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EDD80-5B08-402C-82AD-1604B6B47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Global Optimality of GAN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D5F4874-A1C9-4FC5-97C0-FE0E88A5A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zh-CN" dirty="0"/>
                  <a:t>Proposition. For any fixed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, the optimal discriminator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/>
                  <a:t>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/>
              </a:p>
              <a:p>
                <a:r>
                  <a:rPr lang="en-US" altLang="zh-CN" dirty="0"/>
                  <a:t>Proof.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</m:e>
                      </m:eqArr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argmax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&amp;⇒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den>
                          </m:f>
                        </m:e>
                      </m:eqAr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D5F4874-A1C9-4FC5-97C0-FE0E88A5A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3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D4AC4E5-4EDF-4218-A2BD-AC1BF6FFE7F6}"/>
                  </a:ext>
                </a:extLst>
              </p:cNvPr>
              <p:cNvSpPr txBox="1"/>
              <p:nvPr/>
            </p:nvSpPr>
            <p:spPr>
              <a:xfrm>
                <a:off x="838200" y="5724022"/>
                <a:ext cx="3817399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0" dirty="0"/>
                  <a:t>For any fixed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2400" dirty="0"/>
                  <a:t>, the optimal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 always retrievable.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D4AC4E5-4EDF-4218-A2BD-AC1BF6FFE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24022"/>
                <a:ext cx="3817399" cy="830997"/>
              </a:xfrm>
              <a:prstGeom prst="rect">
                <a:avLst/>
              </a:prstGeom>
              <a:blipFill>
                <a:blip r:embed="rId3"/>
                <a:stretch>
                  <a:fillRect l="-2219" t="-3546" r="-3803" b="-1418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5165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0236B-DCBD-449B-AFDA-6764C47A3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Training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A99778C-6403-439E-A0A2-82FAB5390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Outer min –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𝛿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⇒&amp;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e>
                                            <m:lim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≤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lim>
                                          </m:limLow>
                                        </m:fName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𝛿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eqArr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Lower bound – Adversarial data augmentation</a:t>
                </a:r>
              </a:p>
              <a:p>
                <a:pPr lvl="1"/>
                <a:r>
                  <a:rPr lang="en-US" altLang="zh-CN" dirty="0"/>
                  <a:t>Exact solution</a:t>
                </a:r>
              </a:p>
              <a:p>
                <a:pPr lvl="1"/>
                <a:r>
                  <a:rPr lang="en-US" altLang="zh-CN" dirty="0"/>
                  <a:t>Upper bound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A99778C-6403-439E-A0A2-82FAB5390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F4B2DAE1-3CCD-4F33-8A77-DECE38B17C73}"/>
              </a:ext>
            </a:extLst>
          </p:cNvPr>
          <p:cNvGrpSpPr/>
          <p:nvPr/>
        </p:nvGrpSpPr>
        <p:grpSpPr>
          <a:xfrm>
            <a:off x="9677401" y="2155587"/>
            <a:ext cx="1962149" cy="1845707"/>
            <a:chOff x="9677401" y="1276350"/>
            <a:chExt cx="1962149" cy="1845707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2B24977A-AFC5-42D9-B915-615C92323A49}"/>
                </a:ext>
              </a:extLst>
            </p:cNvPr>
            <p:cNvCxnSpPr/>
            <p:nvPr/>
          </p:nvCxnSpPr>
          <p:spPr>
            <a:xfrm>
              <a:off x="10058400" y="2657475"/>
              <a:ext cx="1581150" cy="0"/>
            </a:xfrm>
            <a:prstGeom prst="line">
              <a:avLst/>
            </a:prstGeom>
            <a:ln w="28575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3793B34-1982-408D-AC63-3B5B96532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8400" y="1276350"/>
              <a:ext cx="0" cy="1381125"/>
            </a:xfrm>
            <a:prstGeom prst="line">
              <a:avLst/>
            </a:prstGeom>
            <a:ln w="28575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D2A7822-9FCD-4412-867C-2DDEB69AF3C5}"/>
                </a:ext>
              </a:extLst>
            </p:cNvPr>
            <p:cNvSpPr txBox="1"/>
            <p:nvPr/>
          </p:nvSpPr>
          <p:spPr>
            <a:xfrm>
              <a:off x="10058400" y="2752725"/>
              <a:ext cx="1581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/>
                <a:t>Iter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7F23A8B-64FE-4537-AE47-2D803FD2FC05}"/>
                    </a:ext>
                  </a:extLst>
                </p:cNvPr>
                <p:cNvSpPr txBox="1"/>
                <p:nvPr/>
              </p:nvSpPr>
              <p:spPr>
                <a:xfrm>
                  <a:off x="9677401" y="1781765"/>
                  <a:ext cx="380999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CD2B9FC1-B838-46F4-A967-38A3BB99F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7401" y="1781765"/>
                  <a:ext cx="380999" cy="37029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C68BD57-5B8D-4A8D-BCDB-3D403BF8D4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8400" y="1980345"/>
              <a:ext cx="714374" cy="67713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6B771F1C-3DCE-4500-9CE3-CCEC24DC6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6424" y="1981107"/>
              <a:ext cx="820740" cy="1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84103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28CC9-D06D-4D95-875B-589F947D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Training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B370E9-596F-4614-AC0C-01DD13C21A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Adversarial data augmentation</a:t>
                </a:r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sub>
                                <m:sup/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en-US" altLang="zh-CN" dirty="0"/>
                  <a:t>Original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original training set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Adversarial examples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err="1"/>
                  <a:t>Adversarially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augmentated</a:t>
                </a:r>
                <a:r>
                  <a:rPr lang="en-US" altLang="zh-CN" dirty="0"/>
                  <a:t> training 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Train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B370E9-596F-4614-AC0C-01DD13C21A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0551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839CF-4344-4E67-A296-DDB05938EF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dirty="0"/>
              <a:t>Adversarial Attack in NLP</a:t>
            </a:r>
            <a:endParaRPr lang="zh-CN" altLang="en-US" sz="48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BC8DA1-7DD9-4298-9DC8-6E1377586D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52553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B515C-3907-446F-BD4A-15987FD5B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Adversary in NLP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8E717CA-8A68-42B9-B88A-E5362933B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Sentences vs. images</a:t>
                </a:r>
              </a:p>
              <a:p>
                <a:pPr lvl="1"/>
                <a:r>
                  <a:rPr lang="en-US" altLang="zh-CN" dirty="0"/>
                  <a:t>Discrete space – Invalid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dirty="0"/>
                  <a:t> norm constraints</a:t>
                </a:r>
              </a:p>
              <a:p>
                <a:pPr lvl="1"/>
                <a:r>
                  <a:rPr lang="en-US" altLang="zh-CN" dirty="0"/>
                  <a:t>Semantic similarity?</a:t>
                </a:r>
              </a:p>
              <a:p>
                <a:pPr lvl="1"/>
                <a:r>
                  <a:rPr lang="en-US" altLang="zh-CN" dirty="0"/>
                  <a:t>Discrete perturbation – Word insertion / deletion</a:t>
                </a:r>
              </a:p>
              <a:p>
                <a:r>
                  <a:rPr lang="en-US" altLang="zh-CN" dirty="0"/>
                  <a:t>Perturbation constraint</a:t>
                </a:r>
              </a:p>
              <a:p>
                <a:pPr lvl="1"/>
                <a:r>
                  <a:rPr lang="en-US" altLang="zh-CN" dirty="0"/>
                  <a:t>Limited perturbation / iteration</a:t>
                </a:r>
              </a:p>
              <a:p>
                <a:pPr lvl="1"/>
                <a:r>
                  <a:rPr lang="en-US" altLang="zh-CN" dirty="0"/>
                  <a:t>Edit distance</a:t>
                </a:r>
              </a:p>
              <a:p>
                <a:pPr lvl="1"/>
                <a:r>
                  <a:rPr lang="en-US" altLang="zh-CN" dirty="0"/>
                  <a:t>Synonyms substitution</a:t>
                </a:r>
              </a:p>
              <a:p>
                <a:pPr lvl="1"/>
                <a:r>
                  <a:rPr lang="en-US" altLang="zh-CN" dirty="0"/>
                  <a:t>Typo substitution / insertion / deletion</a:t>
                </a:r>
              </a:p>
              <a:p>
                <a:pPr lvl="1"/>
                <a:r>
                  <a:rPr lang="en-US" altLang="zh-CN" dirty="0"/>
                  <a:t>… …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8E717CA-8A68-42B9-B88A-E5362933B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7541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ACFB0B-87F7-49FA-9C03-129F5422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Adversary in NLP 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4A5C1-A4DA-4F02-ACA5-35AA9A46F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Naïve black-box attack</a:t>
            </a:r>
          </a:p>
          <a:p>
            <a:pPr lvl="1"/>
            <a:r>
              <a:rPr lang="en-US" altLang="zh-CN" dirty="0" err="1"/>
              <a:t>AddSent</a:t>
            </a:r>
            <a:r>
              <a:rPr lang="en-US" altLang="zh-CN" dirty="0"/>
              <a:t> &amp; </a:t>
            </a:r>
            <a:r>
              <a:rPr lang="en-US" altLang="zh-CN" dirty="0" err="1"/>
              <a:t>AddAny</a:t>
            </a:r>
            <a:endParaRPr lang="en-US" altLang="zh-CN" dirty="0"/>
          </a:p>
          <a:p>
            <a:pPr lvl="1"/>
            <a:r>
              <a:rPr lang="en-US" altLang="zh-CN" dirty="0"/>
              <a:t>Genetic Attack</a:t>
            </a:r>
          </a:p>
          <a:p>
            <a:r>
              <a:rPr lang="en-US" altLang="zh-CN" dirty="0"/>
              <a:t>Gradient-guided white-box attack</a:t>
            </a:r>
          </a:p>
          <a:p>
            <a:pPr lvl="1"/>
            <a:r>
              <a:rPr lang="en-US" altLang="zh-CN" dirty="0" err="1"/>
              <a:t>HotFlip</a:t>
            </a:r>
            <a:endParaRPr lang="en-US" altLang="zh-CN" dirty="0"/>
          </a:p>
          <a:p>
            <a:pPr lvl="1"/>
            <a:r>
              <a:rPr lang="en-US" altLang="zh-CN" dirty="0"/>
              <a:t>MHA</a:t>
            </a:r>
          </a:p>
          <a:p>
            <a:r>
              <a:rPr lang="en-US" altLang="zh-CN" dirty="0"/>
              <a:t>Pre-trained model attack</a:t>
            </a:r>
          </a:p>
          <a:p>
            <a:pPr lvl="1"/>
            <a:r>
              <a:rPr lang="en-US" altLang="zh-CN" dirty="0"/>
              <a:t>BERT Attack</a:t>
            </a:r>
          </a:p>
          <a:p>
            <a:pPr lvl="1"/>
            <a:r>
              <a:rPr lang="en-US" altLang="zh-CN" dirty="0" err="1"/>
              <a:t>Sememe</a:t>
            </a:r>
            <a:r>
              <a:rPr lang="en-US" altLang="zh-CN" dirty="0"/>
              <a:t>-PSO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46537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3D1EE-1226-4CDB-A72C-FD7CACB5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AddSent</a:t>
            </a:r>
            <a:r>
              <a:rPr lang="en-US" altLang="zh-CN" dirty="0"/>
              <a:t> &amp; </a:t>
            </a:r>
            <a:r>
              <a:rPr lang="en-US" altLang="zh-CN" dirty="0" err="1"/>
              <a:t>AddAny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49090A-18C8-4F96-B182-B84B38AF5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AddSent</a:t>
            </a:r>
            <a:endParaRPr lang="en-US" altLang="zh-CN" dirty="0"/>
          </a:p>
          <a:p>
            <a:pPr lvl="1"/>
            <a:r>
              <a:rPr lang="en-US" altLang="zh-CN" dirty="0"/>
              <a:t>Semantics-altering word substitution</a:t>
            </a:r>
          </a:p>
          <a:p>
            <a:pPr lvl="1"/>
            <a:r>
              <a:rPr lang="en-US" altLang="zh-CN" dirty="0"/>
              <a:t>Fake answer generation</a:t>
            </a:r>
          </a:p>
          <a:p>
            <a:pPr lvl="1"/>
            <a:r>
              <a:rPr lang="en-US" altLang="zh-CN" dirty="0"/>
              <a:t>Combination by manually defined rules</a:t>
            </a:r>
          </a:p>
          <a:p>
            <a:pPr lvl="1"/>
            <a:r>
              <a:rPr lang="en-US" altLang="zh-CN" dirty="0"/>
              <a:t>Crowdsourcing error fixing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51BF05-DF83-42CC-8831-AE4D68040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75" y="738187"/>
            <a:ext cx="4314825" cy="5381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7EF0BED-2CDB-4028-847E-9310D16AD0CD}"/>
              </a:ext>
            </a:extLst>
          </p:cNvPr>
          <p:cNvSpPr txBox="1"/>
          <p:nvPr/>
        </p:nvSpPr>
        <p:spPr>
          <a:xfrm>
            <a:off x="434451" y="6311900"/>
            <a:ext cx="11323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Robin Jia, Percy Liang.</a:t>
            </a:r>
            <a:r>
              <a:rPr lang="zh-CN" altLang="en-US" sz="1000" dirty="0"/>
              <a:t> </a:t>
            </a:r>
            <a:r>
              <a:rPr lang="en-US" altLang="zh-CN" sz="1000" dirty="0"/>
              <a:t>Adversarial Examples for Evaluating Reading Comprehension Systems. </a:t>
            </a:r>
            <a:r>
              <a:rPr lang="en-US" altLang="zh-CN" sz="1000" dirty="0" err="1"/>
              <a:t>CoRR</a:t>
            </a:r>
            <a:r>
              <a:rPr lang="en-US" altLang="zh-CN" sz="1000" dirty="0"/>
              <a:t> abs/1707.07328 (2017).</a:t>
            </a:r>
          </a:p>
        </p:txBody>
      </p:sp>
    </p:spTree>
    <p:extLst>
      <p:ext uri="{BB962C8B-B14F-4D97-AF65-F5344CB8AC3E}">
        <p14:creationId xmlns:p14="http://schemas.microsoft.com/office/powerpoint/2010/main" val="5886938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3D1EE-1226-4CDB-A72C-FD7CACB5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AddSent</a:t>
            </a:r>
            <a:r>
              <a:rPr lang="en-US" altLang="zh-CN" dirty="0"/>
              <a:t> &amp; </a:t>
            </a:r>
            <a:r>
              <a:rPr lang="en-US" altLang="zh-CN" dirty="0" err="1"/>
              <a:t>AddAny</a:t>
            </a:r>
            <a:r>
              <a:rPr lang="en-US" altLang="zh-CN" dirty="0"/>
              <a:t> 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49090A-18C8-4F96-B182-B84B38AF5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AddAny</a:t>
            </a:r>
            <a:r>
              <a:rPr lang="en-US" altLang="zh-CN" dirty="0"/>
              <a:t> – Random sentence insertion</a:t>
            </a:r>
          </a:p>
          <a:p>
            <a:pPr lvl="1"/>
            <a:r>
              <a:rPr lang="en-US" altLang="zh-CN" dirty="0"/>
              <a:t>Random combination of words</a:t>
            </a:r>
          </a:p>
          <a:p>
            <a:pPr lvl="1"/>
            <a:r>
              <a:rPr lang="en-US" altLang="zh-CN" dirty="0"/>
              <a:t>Query against the model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693DA3-8B29-44A7-8CB8-7A211FE92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75" y="719137"/>
            <a:ext cx="43148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906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225D9-5ADE-42C9-A7FF-56730324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Genetic Attack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0F656D-A7DD-4B8B-B9B4-10BEF6FAD6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Genetic Algorithm – Population-based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searching</a:t>
                </a:r>
              </a:p>
              <a:p>
                <a:pPr lvl="1"/>
                <a:r>
                  <a:rPr lang="en-US" altLang="zh-CN" dirty="0"/>
                  <a:t>Initialization – Initialize the population</a:t>
                </a:r>
              </a:p>
              <a:p>
                <a:pPr lvl="1"/>
                <a:r>
                  <a:rPr lang="en-US" altLang="zh-CN" dirty="0"/>
                  <a:t>Selection – Select individuals based on fitness function</a:t>
                </a:r>
              </a:p>
              <a:p>
                <a:pPr lvl="1"/>
                <a:r>
                  <a:rPr lang="en-US" altLang="zh-CN" dirty="0"/>
                  <a:t>Crossover – Parent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child</a:t>
                </a:r>
              </a:p>
              <a:p>
                <a:pPr lvl="1"/>
                <a:r>
                  <a:rPr lang="en-US" altLang="zh-CN" dirty="0"/>
                  <a:t>Mutation – Mutant children, forming new population</a:t>
                </a:r>
              </a:p>
              <a:p>
                <a:pPr lvl="1"/>
                <a:r>
                  <a:rPr lang="en-US" altLang="zh-CN" dirty="0"/>
                  <a:t>New iteration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0F656D-A7DD-4B8B-B9B4-10BEF6FAD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9BA8D30-5369-48F3-8520-6596D28B65A9}"/>
              </a:ext>
            </a:extLst>
          </p:cNvPr>
          <p:cNvSpPr txBox="1"/>
          <p:nvPr/>
        </p:nvSpPr>
        <p:spPr>
          <a:xfrm>
            <a:off x="434451" y="6311900"/>
            <a:ext cx="11323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/>
              <a:t>Moustafa</a:t>
            </a:r>
            <a:r>
              <a:rPr lang="en-US" altLang="zh-CN" sz="1000" dirty="0"/>
              <a:t> </a:t>
            </a:r>
            <a:r>
              <a:rPr lang="en-US" altLang="zh-CN" sz="1000" dirty="0" err="1"/>
              <a:t>Alzantot</a:t>
            </a:r>
            <a:r>
              <a:rPr lang="en-US" altLang="zh-CN" sz="1000" dirty="0"/>
              <a:t>, Yash Sharma, Ahmed </a:t>
            </a:r>
            <a:r>
              <a:rPr lang="en-US" altLang="zh-CN" sz="1000" dirty="0" err="1"/>
              <a:t>Elgohary</a:t>
            </a:r>
            <a:r>
              <a:rPr lang="en-US" altLang="zh-CN" sz="1000" dirty="0"/>
              <a:t>, Bo-</a:t>
            </a:r>
            <a:r>
              <a:rPr lang="en-US" altLang="zh-CN" sz="1000" dirty="0" err="1"/>
              <a:t>Jhang</a:t>
            </a:r>
            <a:r>
              <a:rPr lang="en-US" altLang="zh-CN" sz="1000" dirty="0"/>
              <a:t> Ho, Mani B. Srivastava, Kai-Wei Chang.</a:t>
            </a:r>
            <a:r>
              <a:rPr lang="zh-CN" altLang="en-US" sz="1000" dirty="0"/>
              <a:t> </a:t>
            </a:r>
            <a:r>
              <a:rPr lang="en-US" altLang="zh-CN" sz="1000" dirty="0"/>
              <a:t>Generating Natural Language Adversarial Examples. </a:t>
            </a:r>
            <a:r>
              <a:rPr lang="en-US" altLang="zh-CN" sz="1000" dirty="0" err="1"/>
              <a:t>CoRR</a:t>
            </a:r>
            <a:r>
              <a:rPr lang="en-US" altLang="zh-CN" sz="1000" dirty="0"/>
              <a:t> abs/1804.07998 (2018).</a:t>
            </a:r>
          </a:p>
        </p:txBody>
      </p:sp>
    </p:spTree>
    <p:extLst>
      <p:ext uri="{BB962C8B-B14F-4D97-AF65-F5344CB8AC3E}">
        <p14:creationId xmlns:p14="http://schemas.microsoft.com/office/powerpoint/2010/main" val="32135017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CA96D-985D-4878-8788-A9537A9C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Genetic Attack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3F97E4-A29F-42A7-A0D0-16670ABA2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Population – A group of sentences</a:t>
                </a:r>
              </a:p>
              <a:p>
                <a:r>
                  <a:rPr lang="en-US" altLang="zh-CN" dirty="0"/>
                  <a:t>Fitness function – Target model prediction</a:t>
                </a:r>
              </a:p>
              <a:p>
                <a:r>
                  <a:rPr lang="en-US" altLang="zh-CN" dirty="0"/>
                  <a:t>Crossover 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𝐶𝑟𝑜𝑠𝑠𝑜𝑣𝑒𝑟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𝑝𝑎𝑟𝑒𝑛𝑡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𝑝𝑎𝑟𝑒𝑛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subroutine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3F97E4-A29F-42A7-A0D0-16670ABA2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73427DCF-E346-490E-AA74-D0D0AAF1CF47}"/>
              </a:ext>
            </a:extLst>
          </p:cNvPr>
          <p:cNvSpPr/>
          <p:nvPr/>
        </p:nvSpPr>
        <p:spPr>
          <a:xfrm>
            <a:off x="1271479" y="4260396"/>
            <a:ext cx="2280557" cy="212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93A599-52E6-4775-8477-BF04A2D53A49}"/>
              </a:ext>
            </a:extLst>
          </p:cNvPr>
          <p:cNvSpPr/>
          <p:nvPr/>
        </p:nvSpPr>
        <p:spPr>
          <a:xfrm>
            <a:off x="1271479" y="4607605"/>
            <a:ext cx="2280557" cy="2122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25873EB-EDFD-433F-9376-6A6A17CEB363}"/>
              </a:ext>
            </a:extLst>
          </p:cNvPr>
          <p:cNvSpPr/>
          <p:nvPr/>
        </p:nvSpPr>
        <p:spPr>
          <a:xfrm>
            <a:off x="1271479" y="4954587"/>
            <a:ext cx="2280557" cy="2122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6EA6BD-0415-48E8-8688-AC63063B411F}"/>
              </a:ext>
            </a:extLst>
          </p:cNvPr>
          <p:cNvSpPr/>
          <p:nvPr/>
        </p:nvSpPr>
        <p:spPr>
          <a:xfrm>
            <a:off x="1271479" y="5301569"/>
            <a:ext cx="2280557" cy="2122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181DAF-3CFF-4830-B45E-B9A13E2025F6}"/>
              </a:ext>
            </a:extLst>
          </p:cNvPr>
          <p:cNvSpPr/>
          <p:nvPr/>
        </p:nvSpPr>
        <p:spPr>
          <a:xfrm>
            <a:off x="1271479" y="5648551"/>
            <a:ext cx="2280557" cy="212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B71E75D-EC3B-4644-AF9A-80E4CE68B413}"/>
              </a:ext>
            </a:extLst>
          </p:cNvPr>
          <p:cNvSpPr/>
          <p:nvPr/>
        </p:nvSpPr>
        <p:spPr>
          <a:xfrm>
            <a:off x="599285" y="3820319"/>
            <a:ext cx="3624943" cy="2491581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74FA1E8-6061-48C5-B466-5FD58FEE3063}"/>
              </a:ext>
            </a:extLst>
          </p:cNvPr>
          <p:cNvSpPr/>
          <p:nvPr/>
        </p:nvSpPr>
        <p:spPr>
          <a:xfrm>
            <a:off x="5353622" y="4607605"/>
            <a:ext cx="360000" cy="212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49F688C-F54C-4AF7-AE72-C915DD2D254B}"/>
              </a:ext>
            </a:extLst>
          </p:cNvPr>
          <p:cNvSpPr/>
          <p:nvPr/>
        </p:nvSpPr>
        <p:spPr>
          <a:xfrm>
            <a:off x="5851433" y="4607605"/>
            <a:ext cx="360000" cy="212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4B87F3-2CAF-4CD0-B9E5-9C446A29E416}"/>
              </a:ext>
            </a:extLst>
          </p:cNvPr>
          <p:cNvSpPr/>
          <p:nvPr/>
        </p:nvSpPr>
        <p:spPr>
          <a:xfrm>
            <a:off x="6349244" y="4607605"/>
            <a:ext cx="360000" cy="212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832696C-A24D-4D6C-9FDC-74DB083FFD8E}"/>
              </a:ext>
            </a:extLst>
          </p:cNvPr>
          <p:cNvSpPr/>
          <p:nvPr/>
        </p:nvSpPr>
        <p:spPr>
          <a:xfrm>
            <a:off x="6847055" y="4607605"/>
            <a:ext cx="360000" cy="212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015FE1D-2AE7-4289-BD37-E232BFC43EBD}"/>
              </a:ext>
            </a:extLst>
          </p:cNvPr>
          <p:cNvSpPr/>
          <p:nvPr/>
        </p:nvSpPr>
        <p:spPr>
          <a:xfrm>
            <a:off x="7340862" y="4607605"/>
            <a:ext cx="360000" cy="212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EF40109-8415-428E-8D3D-9499F5412A28}"/>
              </a:ext>
            </a:extLst>
          </p:cNvPr>
          <p:cNvSpPr/>
          <p:nvPr/>
        </p:nvSpPr>
        <p:spPr>
          <a:xfrm>
            <a:off x="5353622" y="5301569"/>
            <a:ext cx="360000" cy="2122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60B095-7556-4073-B314-648322D47769}"/>
              </a:ext>
            </a:extLst>
          </p:cNvPr>
          <p:cNvSpPr/>
          <p:nvPr/>
        </p:nvSpPr>
        <p:spPr>
          <a:xfrm>
            <a:off x="5851433" y="5301569"/>
            <a:ext cx="360000" cy="2122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E322590-C4A4-44A7-A8C7-C0CAE5F31979}"/>
              </a:ext>
            </a:extLst>
          </p:cNvPr>
          <p:cNvSpPr/>
          <p:nvPr/>
        </p:nvSpPr>
        <p:spPr>
          <a:xfrm>
            <a:off x="6349244" y="5301569"/>
            <a:ext cx="360000" cy="2122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E23AC85-7102-4691-BCE5-4F9CA8591566}"/>
              </a:ext>
            </a:extLst>
          </p:cNvPr>
          <p:cNvSpPr/>
          <p:nvPr/>
        </p:nvSpPr>
        <p:spPr>
          <a:xfrm>
            <a:off x="6847055" y="5301569"/>
            <a:ext cx="360000" cy="2122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E832980-3828-48AA-8C50-7AE949420D8D}"/>
              </a:ext>
            </a:extLst>
          </p:cNvPr>
          <p:cNvSpPr/>
          <p:nvPr/>
        </p:nvSpPr>
        <p:spPr>
          <a:xfrm>
            <a:off x="7340862" y="5301569"/>
            <a:ext cx="360000" cy="2122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462E7E6A-7818-4C52-BB81-03526C428CEA}"/>
              </a:ext>
            </a:extLst>
          </p:cNvPr>
          <p:cNvSpPr/>
          <p:nvPr/>
        </p:nvSpPr>
        <p:spPr>
          <a:xfrm>
            <a:off x="8082880" y="4954587"/>
            <a:ext cx="669472" cy="559254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5DB06BE-005D-4E60-ACB7-D6D5D58C79E7}"/>
              </a:ext>
            </a:extLst>
          </p:cNvPr>
          <p:cNvSpPr/>
          <p:nvPr/>
        </p:nvSpPr>
        <p:spPr>
          <a:xfrm>
            <a:off x="5193062" y="4472668"/>
            <a:ext cx="669472" cy="4601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776C21A-F01C-49D5-BFBC-9E3EACE39459}"/>
              </a:ext>
            </a:extLst>
          </p:cNvPr>
          <p:cNvSpPr/>
          <p:nvPr/>
        </p:nvSpPr>
        <p:spPr>
          <a:xfrm>
            <a:off x="5694747" y="5177626"/>
            <a:ext cx="669472" cy="4601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4FB8592-6E54-4DF7-BB14-CA618233177A}"/>
              </a:ext>
            </a:extLst>
          </p:cNvPr>
          <p:cNvSpPr/>
          <p:nvPr/>
        </p:nvSpPr>
        <p:spPr>
          <a:xfrm>
            <a:off x="6194508" y="4472668"/>
            <a:ext cx="669472" cy="4601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2F2166F-21AC-44AF-9E6E-D73C461B11D8}"/>
              </a:ext>
            </a:extLst>
          </p:cNvPr>
          <p:cNvSpPr/>
          <p:nvPr/>
        </p:nvSpPr>
        <p:spPr>
          <a:xfrm>
            <a:off x="7186126" y="4472668"/>
            <a:ext cx="669472" cy="4601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EEFAE30-5198-4053-8820-9B8BC12CAEE8}"/>
              </a:ext>
            </a:extLst>
          </p:cNvPr>
          <p:cNvSpPr/>
          <p:nvPr/>
        </p:nvSpPr>
        <p:spPr>
          <a:xfrm>
            <a:off x="6692319" y="5176373"/>
            <a:ext cx="669472" cy="4601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80567F36-3626-4936-B07E-70E8FCEBD014}"/>
              </a:ext>
            </a:extLst>
          </p:cNvPr>
          <p:cNvSpPr/>
          <p:nvPr/>
        </p:nvSpPr>
        <p:spPr>
          <a:xfrm>
            <a:off x="4606589" y="4933496"/>
            <a:ext cx="669472" cy="559254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C55EBEB-DDEB-4FB5-B8A3-1BA137C78FDD}"/>
              </a:ext>
            </a:extLst>
          </p:cNvPr>
          <p:cNvGrpSpPr/>
          <p:nvPr/>
        </p:nvGrpSpPr>
        <p:grpSpPr>
          <a:xfrm>
            <a:off x="9134043" y="5103817"/>
            <a:ext cx="1715721" cy="218611"/>
            <a:chOff x="8678860" y="5304291"/>
            <a:chExt cx="1715721" cy="21861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90F6D46-464F-46C5-BEE2-E30C76F5DECF}"/>
                </a:ext>
              </a:extLst>
            </p:cNvPr>
            <p:cNvSpPr/>
            <p:nvPr/>
          </p:nvSpPr>
          <p:spPr>
            <a:xfrm>
              <a:off x="9002900" y="5309053"/>
              <a:ext cx="360000" cy="2122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FC0439E-7EAB-4A71-A513-1C0FFE9A8AC8}"/>
                </a:ext>
              </a:extLst>
            </p:cNvPr>
            <p:cNvSpPr/>
            <p:nvPr/>
          </p:nvSpPr>
          <p:spPr>
            <a:xfrm>
              <a:off x="9362687" y="5309053"/>
              <a:ext cx="360000" cy="2122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23C46C5-E841-455E-BF03-F3BD07088689}"/>
                </a:ext>
              </a:extLst>
            </p:cNvPr>
            <p:cNvSpPr/>
            <p:nvPr/>
          </p:nvSpPr>
          <p:spPr>
            <a:xfrm>
              <a:off x="9672248" y="5310630"/>
              <a:ext cx="360000" cy="2122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0718E51-D022-4482-BAE4-6B9BD5170026}"/>
                </a:ext>
              </a:extLst>
            </p:cNvPr>
            <p:cNvSpPr/>
            <p:nvPr/>
          </p:nvSpPr>
          <p:spPr>
            <a:xfrm>
              <a:off x="10034581" y="5304291"/>
              <a:ext cx="360000" cy="2122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7FD15B7-D3BB-4499-A25C-0F9DFEAB6BAA}"/>
                </a:ext>
              </a:extLst>
            </p:cNvPr>
            <p:cNvSpPr/>
            <p:nvPr/>
          </p:nvSpPr>
          <p:spPr>
            <a:xfrm>
              <a:off x="8678860" y="5310630"/>
              <a:ext cx="360000" cy="2122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63111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F82E77-6DDA-4061-8F0C-E34B88B3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Genetic Attack (3)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03051D3-CE2C-41CA-8BB3-ED60E4A632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/>
                  <a:t>Mutation 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𝑃𝑒𝑟𝑡𝑢𝑟𝑏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𝑐h𝑖𝑙𝑑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subroutine</a:t>
                </a:r>
              </a:p>
              <a:p>
                <a:pPr lvl="1"/>
                <a:r>
                  <a:rPr lang="en-US" altLang="zh-CN" dirty="0"/>
                  <a:t>Substitution candidates – Nearest neighbors in pre-trained </a:t>
                </a:r>
                <a:r>
                  <a:rPr lang="en-US" altLang="zh-CN" dirty="0" err="1"/>
                  <a:t>GloVe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Filtration – Language model &amp; target model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03051D3-CE2C-41CA-8BB3-ED60E4A632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5AA84EDC-4C94-4853-AC09-7457C30CDEED}"/>
              </a:ext>
            </a:extLst>
          </p:cNvPr>
          <p:cNvGrpSpPr/>
          <p:nvPr/>
        </p:nvGrpSpPr>
        <p:grpSpPr>
          <a:xfrm>
            <a:off x="791936" y="4371177"/>
            <a:ext cx="10608128" cy="2121698"/>
            <a:chOff x="1182469" y="4475827"/>
            <a:chExt cx="10608128" cy="212169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BD1FE4B-9B2E-4138-9029-92641C0862D4}"/>
                </a:ext>
              </a:extLst>
            </p:cNvPr>
            <p:cNvGrpSpPr/>
            <p:nvPr/>
          </p:nvGrpSpPr>
          <p:grpSpPr>
            <a:xfrm>
              <a:off x="1182469" y="4475827"/>
              <a:ext cx="3009905" cy="2121698"/>
              <a:chOff x="1182469" y="4475827"/>
              <a:chExt cx="3009905" cy="2121698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68A5A43F-C569-4234-8908-70F3D795BA48}"/>
                  </a:ext>
                </a:extLst>
              </p:cNvPr>
              <p:cNvGrpSpPr/>
              <p:nvPr/>
            </p:nvGrpSpPr>
            <p:grpSpPr>
              <a:xfrm>
                <a:off x="1518568" y="4754997"/>
                <a:ext cx="2332274" cy="1570719"/>
                <a:chOff x="1061366" y="4811141"/>
                <a:chExt cx="2332274" cy="1570719"/>
              </a:xfrm>
            </p:grpSpPr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D06B0323-E76F-4753-B67F-CC4A25B3D04D}"/>
                    </a:ext>
                  </a:extLst>
                </p:cNvPr>
                <p:cNvSpPr/>
                <p:nvPr/>
              </p:nvSpPr>
              <p:spPr>
                <a:xfrm>
                  <a:off x="1559384" y="4811141"/>
                  <a:ext cx="1115788" cy="4408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</a:rPr>
                    <a:t>we</a:t>
                  </a:r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F1E94C97-4838-463D-9B3E-11A23604AC16}"/>
                    </a:ext>
                  </a:extLst>
                </p:cNvPr>
                <p:cNvSpPr/>
                <p:nvPr/>
              </p:nvSpPr>
              <p:spPr>
                <a:xfrm>
                  <a:off x="1061366" y="5166515"/>
                  <a:ext cx="1115788" cy="4408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</a:rPr>
                    <a:t>he</a:t>
                  </a:r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D0D7E81C-DBEF-43B4-AA85-D7B93009300E}"/>
                    </a:ext>
                  </a:extLst>
                </p:cNvPr>
                <p:cNvSpPr/>
                <p:nvPr/>
              </p:nvSpPr>
              <p:spPr>
                <a:xfrm>
                  <a:off x="1868269" y="5396531"/>
                  <a:ext cx="1115788" cy="4408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</a:rPr>
                    <a:t>them</a:t>
                  </a:r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FCF416A9-6E8F-4537-8DC5-0FF74DA606FF}"/>
                    </a:ext>
                  </a:extLst>
                </p:cNvPr>
                <p:cNvSpPr/>
                <p:nvPr/>
              </p:nvSpPr>
              <p:spPr>
                <a:xfrm>
                  <a:off x="2277852" y="4902362"/>
                  <a:ext cx="1115788" cy="4408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</a:rPr>
                    <a:t>you</a:t>
                  </a:r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2A43E62C-3F71-423B-BF57-A369EB24B755}"/>
                    </a:ext>
                  </a:extLst>
                </p:cNvPr>
                <p:cNvSpPr/>
                <p:nvPr/>
              </p:nvSpPr>
              <p:spPr>
                <a:xfrm>
                  <a:off x="1162064" y="5748949"/>
                  <a:ext cx="1115788" cy="4408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</a:rPr>
                    <a:t>us</a:t>
                  </a:r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5B2D9A3B-F4E7-45B1-ABF3-A2D24E0D5F18}"/>
                    </a:ext>
                  </a:extLst>
                </p:cNvPr>
                <p:cNvSpPr/>
                <p:nvPr/>
              </p:nvSpPr>
              <p:spPr>
                <a:xfrm>
                  <a:off x="2117278" y="5940985"/>
                  <a:ext cx="1115788" cy="4408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</a:rPr>
                    <a:t>she</a:t>
                  </a:r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B7A2112D-D280-4DCF-B16C-4C0288F954CB}"/>
                  </a:ext>
                </a:extLst>
              </p:cNvPr>
              <p:cNvSpPr/>
              <p:nvPr/>
            </p:nvSpPr>
            <p:spPr>
              <a:xfrm>
                <a:off x="1182469" y="4475827"/>
                <a:ext cx="3009905" cy="212169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321EAAA-ACA2-43DA-B6DE-EC1F56CA2B6B}"/>
                </a:ext>
              </a:extLst>
            </p:cNvPr>
            <p:cNvGrpSpPr/>
            <p:nvPr/>
          </p:nvGrpSpPr>
          <p:grpSpPr>
            <a:xfrm>
              <a:off x="4989723" y="4475827"/>
              <a:ext cx="3009905" cy="2121698"/>
              <a:chOff x="1182469" y="4475827"/>
              <a:chExt cx="3009905" cy="2121698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9375C969-DCF2-4AE8-946F-170335011096}"/>
                  </a:ext>
                </a:extLst>
              </p:cNvPr>
              <p:cNvGrpSpPr/>
              <p:nvPr/>
            </p:nvGrpSpPr>
            <p:grpSpPr>
              <a:xfrm>
                <a:off x="1518568" y="4754997"/>
                <a:ext cx="2332274" cy="1570719"/>
                <a:chOff x="1061366" y="4811141"/>
                <a:chExt cx="2332274" cy="1570719"/>
              </a:xfrm>
            </p:grpSpPr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804899F4-B4CF-425E-9CB5-5A06D2A6E785}"/>
                    </a:ext>
                  </a:extLst>
                </p:cNvPr>
                <p:cNvSpPr/>
                <p:nvPr/>
              </p:nvSpPr>
              <p:spPr>
                <a:xfrm>
                  <a:off x="1559384" y="4811141"/>
                  <a:ext cx="1115788" cy="4408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</a:rPr>
                    <a:t>we</a:t>
                  </a:r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9ED3BDCC-0FD1-4ABE-A569-5F65F05E330E}"/>
                    </a:ext>
                  </a:extLst>
                </p:cNvPr>
                <p:cNvSpPr/>
                <p:nvPr/>
              </p:nvSpPr>
              <p:spPr>
                <a:xfrm>
                  <a:off x="1061366" y="5166515"/>
                  <a:ext cx="1115788" cy="4408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</a:rPr>
                    <a:t>he</a:t>
                  </a:r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9A374262-DB9E-4D45-9D0C-9FABA5A06D5B}"/>
                    </a:ext>
                  </a:extLst>
                </p:cNvPr>
                <p:cNvSpPr/>
                <p:nvPr/>
              </p:nvSpPr>
              <p:spPr>
                <a:xfrm>
                  <a:off x="1868269" y="5396531"/>
                  <a:ext cx="1115788" cy="4408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</a:rPr>
                    <a:t>them</a:t>
                  </a:r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940A81A0-EEB6-461B-92CB-7D688ACF4429}"/>
                    </a:ext>
                  </a:extLst>
                </p:cNvPr>
                <p:cNvSpPr/>
                <p:nvPr/>
              </p:nvSpPr>
              <p:spPr>
                <a:xfrm>
                  <a:off x="2277852" y="4902362"/>
                  <a:ext cx="1115788" cy="4408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</a:rPr>
                    <a:t>you</a:t>
                  </a:r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5B20379B-9BC7-4F55-BF5B-419CBE18749B}"/>
                    </a:ext>
                  </a:extLst>
                </p:cNvPr>
                <p:cNvSpPr/>
                <p:nvPr/>
              </p:nvSpPr>
              <p:spPr>
                <a:xfrm>
                  <a:off x="1162064" y="5748949"/>
                  <a:ext cx="1115788" cy="4408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</a:rPr>
                    <a:t>us</a:t>
                  </a:r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360B3790-E644-4B9A-A39D-0F93F8125DF3}"/>
                    </a:ext>
                  </a:extLst>
                </p:cNvPr>
                <p:cNvSpPr/>
                <p:nvPr/>
              </p:nvSpPr>
              <p:spPr>
                <a:xfrm>
                  <a:off x="2117278" y="5940985"/>
                  <a:ext cx="1115788" cy="4408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</a:rPr>
                    <a:t>she</a:t>
                  </a:r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3B6C3E22-8F11-4086-9E0D-4F7E8902D168}"/>
                  </a:ext>
                </a:extLst>
              </p:cNvPr>
              <p:cNvSpPr/>
              <p:nvPr/>
            </p:nvSpPr>
            <p:spPr>
              <a:xfrm>
                <a:off x="1182469" y="4475827"/>
                <a:ext cx="3009905" cy="212169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B00479E-7945-4802-97FE-7B25F8A9AB49}"/>
                </a:ext>
              </a:extLst>
            </p:cNvPr>
            <p:cNvGrpSpPr/>
            <p:nvPr/>
          </p:nvGrpSpPr>
          <p:grpSpPr>
            <a:xfrm rot="2700000">
              <a:off x="5709725" y="5127989"/>
              <a:ext cx="394931" cy="394931"/>
              <a:chOff x="8588829" y="3118296"/>
              <a:chExt cx="2125432" cy="2125432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863DCD8-936D-4C4D-8AA6-740F149985A7}"/>
                  </a:ext>
                </a:extLst>
              </p:cNvPr>
              <p:cNvSpPr/>
              <p:nvPr/>
            </p:nvSpPr>
            <p:spPr>
              <a:xfrm flipV="1">
                <a:off x="8588829" y="3886196"/>
                <a:ext cx="2125432" cy="58963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BDCDFA9-AE7B-4CFB-A4E4-FFBD3DEDC383}"/>
                  </a:ext>
                </a:extLst>
              </p:cNvPr>
              <p:cNvSpPr/>
              <p:nvPr/>
            </p:nvSpPr>
            <p:spPr>
              <a:xfrm rot="5400000" flipV="1">
                <a:off x="8588829" y="3886196"/>
                <a:ext cx="2125432" cy="58963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95D0FD1-269B-4D96-A5C0-070D6D10437B}"/>
                </a:ext>
              </a:extLst>
            </p:cNvPr>
            <p:cNvGrpSpPr/>
            <p:nvPr/>
          </p:nvGrpSpPr>
          <p:grpSpPr>
            <a:xfrm rot="2700000">
              <a:off x="5810617" y="5737423"/>
              <a:ext cx="394931" cy="394931"/>
              <a:chOff x="8588829" y="3118296"/>
              <a:chExt cx="2125432" cy="2125432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00F410A6-6070-4EA9-AFF4-D978AC209331}"/>
                  </a:ext>
                </a:extLst>
              </p:cNvPr>
              <p:cNvSpPr/>
              <p:nvPr/>
            </p:nvSpPr>
            <p:spPr>
              <a:xfrm flipV="1">
                <a:off x="8588829" y="3886196"/>
                <a:ext cx="2125432" cy="58963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9E3BE97-9C71-4120-B2B8-D3661922C0CD}"/>
                  </a:ext>
                </a:extLst>
              </p:cNvPr>
              <p:cNvSpPr/>
              <p:nvPr/>
            </p:nvSpPr>
            <p:spPr>
              <a:xfrm rot="5400000" flipV="1">
                <a:off x="8588829" y="3886196"/>
                <a:ext cx="2125432" cy="58963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AFDAEC2-BAD1-4858-8C71-F51497485516}"/>
                </a:ext>
              </a:extLst>
            </p:cNvPr>
            <p:cNvGrpSpPr/>
            <p:nvPr/>
          </p:nvGrpSpPr>
          <p:grpSpPr>
            <a:xfrm rot="2700000">
              <a:off x="6451997" y="5380393"/>
              <a:ext cx="394931" cy="394931"/>
              <a:chOff x="8588829" y="3118296"/>
              <a:chExt cx="2125432" cy="2125432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4CA2770-BD2C-4672-88D6-93F0536CA517}"/>
                  </a:ext>
                </a:extLst>
              </p:cNvPr>
              <p:cNvSpPr/>
              <p:nvPr/>
            </p:nvSpPr>
            <p:spPr>
              <a:xfrm flipV="1">
                <a:off x="8588829" y="3886196"/>
                <a:ext cx="2125432" cy="58963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D1517ED-ED80-4272-96B8-AFAFE569DA53}"/>
                  </a:ext>
                </a:extLst>
              </p:cNvPr>
              <p:cNvSpPr/>
              <p:nvPr/>
            </p:nvSpPr>
            <p:spPr>
              <a:xfrm rot="5400000" flipV="1">
                <a:off x="8588829" y="3886196"/>
                <a:ext cx="2125432" cy="58963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DC7B253-F94D-403C-B0F9-E088C1246849}"/>
                </a:ext>
              </a:extLst>
            </p:cNvPr>
            <p:cNvGrpSpPr/>
            <p:nvPr/>
          </p:nvGrpSpPr>
          <p:grpSpPr>
            <a:xfrm rot="2700000">
              <a:off x="6771789" y="5936214"/>
              <a:ext cx="394931" cy="394931"/>
              <a:chOff x="8588829" y="3118296"/>
              <a:chExt cx="2125432" cy="2125432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6CBF0BF9-A8D6-4365-8512-1A4324C89D77}"/>
                  </a:ext>
                </a:extLst>
              </p:cNvPr>
              <p:cNvSpPr/>
              <p:nvPr/>
            </p:nvSpPr>
            <p:spPr>
              <a:xfrm flipV="1">
                <a:off x="8588829" y="3886196"/>
                <a:ext cx="2125432" cy="58963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2F20841-1303-4704-8C32-6F723956D964}"/>
                  </a:ext>
                </a:extLst>
              </p:cNvPr>
              <p:cNvSpPr/>
              <p:nvPr/>
            </p:nvSpPr>
            <p:spPr>
              <a:xfrm rot="5400000" flipV="1">
                <a:off x="8588829" y="3886196"/>
                <a:ext cx="2125432" cy="58963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A21BC57-600C-42F2-8AC2-A8D15A580717}"/>
                </a:ext>
              </a:extLst>
            </p:cNvPr>
            <p:cNvGrpSpPr/>
            <p:nvPr/>
          </p:nvGrpSpPr>
          <p:grpSpPr>
            <a:xfrm>
              <a:off x="8780692" y="4475827"/>
              <a:ext cx="3009905" cy="2121698"/>
              <a:chOff x="1182469" y="4475827"/>
              <a:chExt cx="3009905" cy="2121698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75FB3836-0AF3-4646-9445-BAB1B645A723}"/>
                  </a:ext>
                </a:extLst>
              </p:cNvPr>
              <p:cNvGrpSpPr/>
              <p:nvPr/>
            </p:nvGrpSpPr>
            <p:grpSpPr>
              <a:xfrm>
                <a:off x="1518568" y="4754997"/>
                <a:ext cx="2332274" cy="1570719"/>
                <a:chOff x="1061366" y="4811141"/>
                <a:chExt cx="2332274" cy="1570719"/>
              </a:xfrm>
            </p:grpSpPr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C5D2F073-C0E3-405A-A693-8CF6AF52EFF7}"/>
                    </a:ext>
                  </a:extLst>
                </p:cNvPr>
                <p:cNvSpPr/>
                <p:nvPr/>
              </p:nvSpPr>
              <p:spPr>
                <a:xfrm>
                  <a:off x="1559384" y="4811141"/>
                  <a:ext cx="1115788" cy="4408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</a:rPr>
                    <a:t>we</a:t>
                  </a:r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E2F27BAA-1380-4FB5-AC09-051780581F0B}"/>
                    </a:ext>
                  </a:extLst>
                </p:cNvPr>
                <p:cNvSpPr/>
                <p:nvPr/>
              </p:nvSpPr>
              <p:spPr>
                <a:xfrm>
                  <a:off x="1061366" y="5166515"/>
                  <a:ext cx="1115788" cy="4408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</a:rPr>
                    <a:t>he</a:t>
                  </a:r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D5498EEF-7420-4D26-B2AB-20CAADFDCE7B}"/>
                    </a:ext>
                  </a:extLst>
                </p:cNvPr>
                <p:cNvSpPr/>
                <p:nvPr/>
              </p:nvSpPr>
              <p:spPr>
                <a:xfrm>
                  <a:off x="1868269" y="5396531"/>
                  <a:ext cx="1115788" cy="4408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</a:rPr>
                    <a:t>them</a:t>
                  </a:r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850982EA-B0AC-477B-8DE4-955CF30F789C}"/>
                    </a:ext>
                  </a:extLst>
                </p:cNvPr>
                <p:cNvSpPr/>
                <p:nvPr/>
              </p:nvSpPr>
              <p:spPr>
                <a:xfrm>
                  <a:off x="2277852" y="4902362"/>
                  <a:ext cx="1115788" cy="4408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</a:rPr>
                    <a:t>you</a:t>
                  </a:r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5DC21C9F-D664-4804-94B6-70A96FF60E6B}"/>
                    </a:ext>
                  </a:extLst>
                </p:cNvPr>
                <p:cNvSpPr/>
                <p:nvPr/>
              </p:nvSpPr>
              <p:spPr>
                <a:xfrm>
                  <a:off x="1162064" y="5748949"/>
                  <a:ext cx="1115788" cy="4408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</a:rPr>
                    <a:t>us</a:t>
                  </a:r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0D086ADC-2BA6-406B-BE65-12339C2DC685}"/>
                    </a:ext>
                  </a:extLst>
                </p:cNvPr>
                <p:cNvSpPr/>
                <p:nvPr/>
              </p:nvSpPr>
              <p:spPr>
                <a:xfrm>
                  <a:off x="2117278" y="5940985"/>
                  <a:ext cx="1115788" cy="4408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chemeClr val="tx1"/>
                      </a:solidFill>
                    </a:rPr>
                    <a:t>she</a:t>
                  </a:r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07F8E23B-59D2-414B-A696-05D0E7EE3478}"/>
                  </a:ext>
                </a:extLst>
              </p:cNvPr>
              <p:cNvSpPr/>
              <p:nvPr/>
            </p:nvSpPr>
            <p:spPr>
              <a:xfrm>
                <a:off x="1182469" y="4475827"/>
                <a:ext cx="3009905" cy="212169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F4E8618-6C1F-405A-BD04-73E1A4F7E493}"/>
                </a:ext>
              </a:extLst>
            </p:cNvPr>
            <p:cNvGrpSpPr/>
            <p:nvPr/>
          </p:nvGrpSpPr>
          <p:grpSpPr>
            <a:xfrm rot="2700000">
              <a:off x="9500694" y="5127989"/>
              <a:ext cx="394931" cy="394931"/>
              <a:chOff x="8588829" y="3118296"/>
              <a:chExt cx="2125432" cy="2125432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7B5E4AF-D2FC-4F9B-BF9D-DE73E47A601E}"/>
                  </a:ext>
                </a:extLst>
              </p:cNvPr>
              <p:cNvSpPr/>
              <p:nvPr/>
            </p:nvSpPr>
            <p:spPr>
              <a:xfrm flipV="1">
                <a:off x="8588829" y="3886196"/>
                <a:ext cx="2125432" cy="58963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0B8CCE3-4FCA-4F0A-8EDA-4C97C2C59BF0}"/>
                  </a:ext>
                </a:extLst>
              </p:cNvPr>
              <p:cNvSpPr/>
              <p:nvPr/>
            </p:nvSpPr>
            <p:spPr>
              <a:xfrm rot="5400000" flipV="1">
                <a:off x="8588829" y="3886196"/>
                <a:ext cx="2125432" cy="58963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99AEA4D-F657-4B28-B18B-BCAA7FA56D63}"/>
                </a:ext>
              </a:extLst>
            </p:cNvPr>
            <p:cNvGrpSpPr/>
            <p:nvPr/>
          </p:nvGrpSpPr>
          <p:grpSpPr>
            <a:xfrm rot="2700000">
              <a:off x="9601586" y="5737423"/>
              <a:ext cx="394931" cy="394931"/>
              <a:chOff x="8588829" y="3118296"/>
              <a:chExt cx="2125432" cy="212543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9CDDD5A-DB34-4BB0-9EFF-D1C472B2D9C5}"/>
                  </a:ext>
                </a:extLst>
              </p:cNvPr>
              <p:cNvSpPr/>
              <p:nvPr/>
            </p:nvSpPr>
            <p:spPr>
              <a:xfrm flipV="1">
                <a:off x="8588829" y="3886196"/>
                <a:ext cx="2125432" cy="58963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DA508AE-DF09-4D50-84F5-F7C3123B60F1}"/>
                  </a:ext>
                </a:extLst>
              </p:cNvPr>
              <p:cNvSpPr/>
              <p:nvPr/>
            </p:nvSpPr>
            <p:spPr>
              <a:xfrm rot="5400000" flipV="1">
                <a:off x="8588829" y="3886196"/>
                <a:ext cx="2125432" cy="58963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943F74E-6D40-4D64-8056-EEAD417BE49D}"/>
                </a:ext>
              </a:extLst>
            </p:cNvPr>
            <p:cNvGrpSpPr/>
            <p:nvPr/>
          </p:nvGrpSpPr>
          <p:grpSpPr>
            <a:xfrm rot="2700000">
              <a:off x="10242966" y="5380393"/>
              <a:ext cx="394931" cy="394931"/>
              <a:chOff x="8588829" y="3118296"/>
              <a:chExt cx="2125432" cy="2125432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4CA2E7E-5736-449E-8C72-EEBB80B865F1}"/>
                  </a:ext>
                </a:extLst>
              </p:cNvPr>
              <p:cNvSpPr/>
              <p:nvPr/>
            </p:nvSpPr>
            <p:spPr>
              <a:xfrm flipV="1">
                <a:off x="8588829" y="3886196"/>
                <a:ext cx="2125432" cy="58963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F798038-A030-4275-B81C-69BD65247EA4}"/>
                  </a:ext>
                </a:extLst>
              </p:cNvPr>
              <p:cNvSpPr/>
              <p:nvPr/>
            </p:nvSpPr>
            <p:spPr>
              <a:xfrm rot="5400000" flipV="1">
                <a:off x="8588829" y="3886196"/>
                <a:ext cx="2125432" cy="58963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72A780C-5534-474F-A1CF-E7319553CA4D}"/>
                </a:ext>
              </a:extLst>
            </p:cNvPr>
            <p:cNvGrpSpPr/>
            <p:nvPr/>
          </p:nvGrpSpPr>
          <p:grpSpPr>
            <a:xfrm rot="2700000">
              <a:off x="10562758" y="5936214"/>
              <a:ext cx="394931" cy="394931"/>
              <a:chOff x="8588829" y="3118296"/>
              <a:chExt cx="2125432" cy="2125432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02117E6-6357-481A-8EC4-1C7E5931516F}"/>
                  </a:ext>
                </a:extLst>
              </p:cNvPr>
              <p:cNvSpPr/>
              <p:nvPr/>
            </p:nvSpPr>
            <p:spPr>
              <a:xfrm flipV="1">
                <a:off x="8588829" y="3886196"/>
                <a:ext cx="2125432" cy="58963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EE1AE72-9886-4753-97E8-1E1C2C007E85}"/>
                  </a:ext>
                </a:extLst>
              </p:cNvPr>
              <p:cNvSpPr/>
              <p:nvPr/>
            </p:nvSpPr>
            <p:spPr>
              <a:xfrm rot="5400000" flipV="1">
                <a:off x="8588829" y="3886196"/>
                <a:ext cx="2125432" cy="58963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2B9494B-9F4B-4BDB-8B0D-6C3507E3A3FA}"/>
                </a:ext>
              </a:extLst>
            </p:cNvPr>
            <p:cNvSpPr/>
            <p:nvPr/>
          </p:nvSpPr>
          <p:spPr>
            <a:xfrm>
              <a:off x="9907364" y="4757447"/>
              <a:ext cx="510725" cy="48415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E4DB5DA9-6E08-47B6-A759-65774BC093AF}"/>
                </a:ext>
              </a:extLst>
            </p:cNvPr>
            <p:cNvSpPr/>
            <p:nvPr/>
          </p:nvSpPr>
          <p:spPr>
            <a:xfrm>
              <a:off x="4275334" y="5257049"/>
              <a:ext cx="669472" cy="559254"/>
            </a:xfrm>
            <a:prstGeom prst="rightArrow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E4E7FA3D-7037-4366-89DE-4F960CB5940A}"/>
                </a:ext>
              </a:extLst>
            </p:cNvPr>
            <p:cNvSpPr/>
            <p:nvPr/>
          </p:nvSpPr>
          <p:spPr>
            <a:xfrm>
              <a:off x="8084009" y="5226224"/>
              <a:ext cx="669472" cy="559254"/>
            </a:xfrm>
            <a:prstGeom prst="rightArrow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E150B94E-3A1B-41FB-9B8C-756C986E2B22}"/>
              </a:ext>
            </a:extLst>
          </p:cNvPr>
          <p:cNvGrpSpPr/>
          <p:nvPr/>
        </p:nvGrpSpPr>
        <p:grpSpPr>
          <a:xfrm>
            <a:off x="440866" y="3603813"/>
            <a:ext cx="11421817" cy="559254"/>
            <a:chOff x="29908" y="3826837"/>
            <a:chExt cx="11421817" cy="559254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44E51643-21D7-45B0-90E0-780322BAD53E}"/>
                </a:ext>
              </a:extLst>
            </p:cNvPr>
            <p:cNvGrpSpPr/>
            <p:nvPr/>
          </p:nvGrpSpPr>
          <p:grpSpPr>
            <a:xfrm>
              <a:off x="29908" y="3886027"/>
              <a:ext cx="5268689" cy="440878"/>
              <a:chOff x="280306" y="3886196"/>
              <a:chExt cx="5268689" cy="440878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5F85BCC2-EF95-425D-83EE-D4C121A49C7D}"/>
                  </a:ext>
                </a:extLst>
              </p:cNvPr>
              <p:cNvSpPr/>
              <p:nvPr/>
            </p:nvSpPr>
            <p:spPr>
              <a:xfrm>
                <a:off x="280306" y="3886199"/>
                <a:ext cx="1115788" cy="4408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i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0010FB63-1A14-42D2-A402-BF697B223C75}"/>
                  </a:ext>
                </a:extLst>
              </p:cNvPr>
              <p:cNvSpPr/>
              <p:nvPr/>
            </p:nvSpPr>
            <p:spPr>
              <a:xfrm>
                <a:off x="1314449" y="3886198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really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8C27618D-D119-4114-8C55-867FAE99C3A1}"/>
                  </a:ext>
                </a:extLst>
              </p:cNvPr>
              <p:cNvSpPr/>
              <p:nvPr/>
            </p:nvSpPr>
            <p:spPr>
              <a:xfrm>
                <a:off x="2348592" y="3886197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love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63CD1260-51EC-4022-93A5-4A830A2838DE}"/>
                  </a:ext>
                </a:extLst>
              </p:cNvPr>
              <p:cNvSpPr/>
              <p:nvPr/>
            </p:nvSpPr>
            <p:spPr>
              <a:xfrm>
                <a:off x="3382735" y="3886197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this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AE2ED1BE-DC89-4C5C-BD33-B243247BB257}"/>
                  </a:ext>
                </a:extLst>
              </p:cNvPr>
              <p:cNvSpPr/>
              <p:nvPr/>
            </p:nvSpPr>
            <p:spPr>
              <a:xfrm>
                <a:off x="4433207" y="3886196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movie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箭头: 右 60">
              <a:extLst>
                <a:ext uri="{FF2B5EF4-FFF2-40B4-BE49-F238E27FC236}">
                  <a16:creationId xmlns:a16="http://schemas.microsoft.com/office/drawing/2014/main" id="{EF423B27-0178-40FD-ACD6-BE2A3269C6CD}"/>
                </a:ext>
              </a:extLst>
            </p:cNvPr>
            <p:cNvSpPr/>
            <p:nvPr/>
          </p:nvSpPr>
          <p:spPr>
            <a:xfrm>
              <a:off x="5407456" y="3826837"/>
              <a:ext cx="669472" cy="559254"/>
            </a:xfrm>
            <a:prstGeom prst="rightArrow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037E5383-FC49-4EBD-BB0E-A3051F845844}"/>
                </a:ext>
              </a:extLst>
            </p:cNvPr>
            <p:cNvGrpSpPr/>
            <p:nvPr/>
          </p:nvGrpSpPr>
          <p:grpSpPr>
            <a:xfrm>
              <a:off x="6183036" y="3890266"/>
              <a:ext cx="5268689" cy="440878"/>
              <a:chOff x="280306" y="3886196"/>
              <a:chExt cx="5268689" cy="440878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638A7FED-49C5-4FEA-80FC-65907012F17D}"/>
                  </a:ext>
                </a:extLst>
              </p:cNvPr>
              <p:cNvSpPr/>
              <p:nvPr/>
            </p:nvSpPr>
            <p:spPr>
              <a:xfrm>
                <a:off x="280306" y="3886199"/>
                <a:ext cx="1115788" cy="4408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we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41EB42F-481D-4426-8EA6-87B06E8E5EEC}"/>
                  </a:ext>
                </a:extLst>
              </p:cNvPr>
              <p:cNvSpPr/>
              <p:nvPr/>
            </p:nvSpPr>
            <p:spPr>
              <a:xfrm>
                <a:off x="1314449" y="3886198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really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682E1AB8-4630-4D0F-9CA0-4007FC758CD7}"/>
                  </a:ext>
                </a:extLst>
              </p:cNvPr>
              <p:cNvSpPr/>
              <p:nvPr/>
            </p:nvSpPr>
            <p:spPr>
              <a:xfrm>
                <a:off x="2348592" y="3886197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love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4B3B2D27-A7A9-4A0A-9FDF-062F294BB67C}"/>
                  </a:ext>
                </a:extLst>
              </p:cNvPr>
              <p:cNvSpPr/>
              <p:nvPr/>
            </p:nvSpPr>
            <p:spPr>
              <a:xfrm>
                <a:off x="3382735" y="3886197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this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2AB3A625-FD98-459A-9847-096990FF2B27}"/>
                  </a:ext>
                </a:extLst>
              </p:cNvPr>
              <p:cNvSpPr/>
              <p:nvPr/>
            </p:nvSpPr>
            <p:spPr>
              <a:xfrm>
                <a:off x="4433207" y="3886196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movie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975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3473E1-A7CA-4A0E-BCDB-05780CCA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Global Optimality of GAN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7496B88-4488-4605-8711-3C2C1131C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400" dirty="0"/>
                  <a:t>Proposition. For any fixed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sz="2400" dirty="0"/>
                  <a:t>, the 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/>
                  <a:t> satisfies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when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altLang="zh-CN" sz="2200" dirty="0"/>
              </a:p>
              <a:p>
                <a:r>
                  <a:rPr lang="en-US" altLang="zh-CN" sz="2400" dirty="0"/>
                  <a:t>Proof.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2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d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2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&amp;=−</m:t>
                          </m:r>
                          <m:func>
                            <m:func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func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2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f>
                                        <m:fPr>
                                          <m:ctrl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den>
                                  </m:f>
                                </m:e>
                              </m:func>
                            </m:e>
                          </m:d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2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f>
                                        <m:fPr>
                                          <m:ctrl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&amp;=−</m:t>
                          </m:r>
                          <m:func>
                            <m:func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func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f>
                                <m:f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f>
                                <m:f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&amp;=−</m:t>
                          </m:r>
                          <m:func>
                            <m:func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func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+2⋅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𝐽𝑆</m:t>
                          </m:r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≥−</m:t>
                          </m:r>
                          <m:func>
                            <m:func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func>
                        </m:e>
                      </m:eqArr>
                    </m:oMath>
                  </m:oMathPara>
                </a14:m>
                <a:endParaRPr lang="en-US" altLang="zh-CN" sz="2200" dirty="0"/>
              </a:p>
              <a:p>
                <a:pPr marL="457200" lvl="1" indent="0">
                  <a:buNone/>
                </a:pPr>
                <a:r>
                  <a:rPr lang="en-US" altLang="zh-CN" sz="2200" dirty="0"/>
                  <a:t> </a:t>
                </a:r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7496B88-4488-4605-8711-3C2C1131C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3FF2833-F855-48ED-8AE7-5AC18C013184}"/>
                  </a:ext>
                </a:extLst>
              </p:cNvPr>
              <p:cNvSpPr txBox="1"/>
              <p:nvPr/>
            </p:nvSpPr>
            <p:spPr>
              <a:xfrm>
                <a:off x="8040210" y="922529"/>
                <a:ext cx="3527393" cy="768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d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3FF2833-F855-48ED-8AE7-5AC18C013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0" y="922529"/>
                <a:ext cx="3527393" cy="768159"/>
              </a:xfrm>
              <a:prstGeom prst="rect">
                <a:avLst/>
              </a:prstGeom>
              <a:blipFill>
                <a:blip r:embed="rId3"/>
                <a:stretch>
                  <a:fillRect r="-15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5668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F82E77-6DDA-4061-8F0C-E34B88B3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 Generated by Genetic Attack</a:t>
            </a:r>
            <a:endParaRPr lang="zh-CN" altLang="en-US" dirty="0"/>
          </a:p>
        </p:txBody>
      </p:sp>
      <p:pic>
        <p:nvPicPr>
          <p:cNvPr id="73" name="内容占位符 72">
            <a:extLst>
              <a:ext uri="{FF2B5EF4-FFF2-40B4-BE49-F238E27FC236}">
                <a16:creationId xmlns:a16="http://schemas.microsoft.com/office/drawing/2014/main" id="{0EE9F519-68DA-45B4-83A1-2FF88808E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064"/>
          <a:stretch/>
        </p:blipFill>
        <p:spPr>
          <a:xfrm>
            <a:off x="4492637" y="1928019"/>
            <a:ext cx="6861163" cy="4146550"/>
          </a:xfrm>
          <a:prstGeom prst="rect">
            <a:avLst/>
          </a:prstGeom>
        </p:spPr>
      </p:pic>
      <p:sp>
        <p:nvSpPr>
          <p:cNvPr id="74" name="内容占位符 2">
            <a:extLst>
              <a:ext uri="{FF2B5EF4-FFF2-40B4-BE49-F238E27FC236}">
                <a16:creationId xmlns:a16="http://schemas.microsoft.com/office/drawing/2014/main" id="{6A92E9B3-63FE-425F-B66B-FD302F3034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45092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A79BA-2BAF-4966-8A2F-944E9329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HotFlip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63923A-FEC9-4E3E-9554-EB5C13B78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altLang="zh-CN" dirty="0"/>
                  <a:t>Char-level model – Character one-hot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Flip – Replace the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character of the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word 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𝑖𝑗𝑏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acc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,⋯;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acc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,⋯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0,⋯,0,−1,0,⋯,0,1,0,⋯,0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⃗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acc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,⋯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CN" dirty="0"/>
                  <a:t>A first-order approximation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𝑖𝑗𝑏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𝐽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𝑖𝑗𝑏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𝑖𝑗𝑏</m:t>
                        </m:r>
                      </m:sub>
                    </m:sSub>
                  </m:oMath>
                </a14:m>
                <a:r>
                  <a:rPr lang="en-US" altLang="zh-CN" dirty="0"/>
                  <a:t> which increase the loss most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𝐽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𝑖𝑗𝑏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𝑖𝑗𝑏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63923A-FEC9-4E3E-9554-EB5C13B78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5CFF46A-D716-44B3-8F57-637F000895D0}"/>
              </a:ext>
            </a:extLst>
          </p:cNvPr>
          <p:cNvSpPr txBox="1"/>
          <p:nvPr/>
        </p:nvSpPr>
        <p:spPr>
          <a:xfrm>
            <a:off x="434451" y="6311900"/>
            <a:ext cx="11323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Javid Ebrahimi, </a:t>
            </a:r>
            <a:r>
              <a:rPr lang="en-US" altLang="zh-CN" sz="1000" dirty="0" err="1"/>
              <a:t>Anyi</a:t>
            </a:r>
            <a:r>
              <a:rPr lang="en-US" altLang="zh-CN" sz="1000" dirty="0"/>
              <a:t> Rao, Daniel Lowd, </a:t>
            </a:r>
            <a:r>
              <a:rPr lang="en-US" altLang="zh-CN" sz="1000" dirty="0" err="1"/>
              <a:t>Dejing</a:t>
            </a:r>
            <a:r>
              <a:rPr lang="en-US" altLang="zh-CN" sz="1000" dirty="0"/>
              <a:t> Dou. </a:t>
            </a:r>
            <a:r>
              <a:rPr lang="en-US" altLang="zh-CN" sz="1000" dirty="0" err="1"/>
              <a:t>HotFlip</a:t>
            </a:r>
            <a:r>
              <a:rPr lang="en-US" altLang="zh-CN" sz="1000" dirty="0"/>
              <a:t>: White-Box Adversarial Examples for NLP. </a:t>
            </a:r>
            <a:r>
              <a:rPr lang="en-US" altLang="zh-CN" sz="1000" dirty="0" err="1"/>
              <a:t>CoRR</a:t>
            </a:r>
            <a:r>
              <a:rPr lang="en-US" altLang="zh-CN" sz="1000" dirty="0"/>
              <a:t> abs/1712.06751 (2017).</a:t>
            </a:r>
          </a:p>
        </p:txBody>
      </p:sp>
      <p:sp>
        <p:nvSpPr>
          <p:cNvPr id="6" name="AutoShape 2" descr="https://dblp.org/img/orcid-mark.12x12.png">
            <a:extLst>
              <a:ext uri="{FF2B5EF4-FFF2-40B4-BE49-F238E27FC236}">
                <a16:creationId xmlns:a16="http://schemas.microsoft.com/office/drawing/2014/main" id="{C512E11A-5A71-444E-B2F3-0A6437E59D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47800" y="-7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61BEEBC-682D-4E0A-A957-AE7A836522B3}"/>
              </a:ext>
            </a:extLst>
          </p:cNvPr>
          <p:cNvGrpSpPr/>
          <p:nvPr/>
        </p:nvGrpSpPr>
        <p:grpSpPr>
          <a:xfrm>
            <a:off x="0" y="2245295"/>
            <a:ext cx="12192000" cy="1265350"/>
            <a:chOff x="0" y="2245295"/>
            <a:chExt cx="12192000" cy="1265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内容占位符 2">
                  <a:extLst>
                    <a:ext uri="{FF2B5EF4-FFF2-40B4-BE49-F238E27FC236}">
                      <a16:creationId xmlns:a16="http://schemas.microsoft.com/office/drawing/2014/main" id="{D73E5C4E-D9DE-4DB0-86A1-FD63961DA58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0" y="2401437"/>
                  <a:ext cx="12192000" cy="110920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d>
                              <m:d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400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d>
                              <m:d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400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d>
                              <m:d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400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d>
                              <m:d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400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d>
                              <m:d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" name="内容占位符 2">
                  <a:extLst>
                    <a:ext uri="{FF2B5EF4-FFF2-40B4-BE49-F238E27FC236}">
                      <a16:creationId xmlns:a16="http://schemas.microsoft.com/office/drawing/2014/main" id="{D73E5C4E-D9DE-4DB0-86A1-FD63961DA5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401437"/>
                  <a:ext cx="12192000" cy="11092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CA8E26D-D3EE-446A-B345-BC5D6B1F0A97}"/>
                </a:ext>
              </a:extLst>
            </p:cNvPr>
            <p:cNvGrpSpPr/>
            <p:nvPr/>
          </p:nvGrpSpPr>
          <p:grpSpPr>
            <a:xfrm>
              <a:off x="2343150" y="2290313"/>
              <a:ext cx="1197433" cy="1192220"/>
              <a:chOff x="2245176" y="2130652"/>
              <a:chExt cx="1197433" cy="119222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5AC6044-E4B0-44BD-8866-5071E6AFCC4D}"/>
                  </a:ext>
                </a:extLst>
              </p:cNvPr>
              <p:cNvSpPr/>
              <p:nvPr/>
            </p:nvSpPr>
            <p:spPr>
              <a:xfrm>
                <a:off x="2245176" y="2130652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r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55B263A-B5AB-44FD-B3E1-7DE89435BCC7}"/>
                  </a:ext>
                </a:extLst>
              </p:cNvPr>
              <p:cNvSpPr/>
              <p:nvPr/>
            </p:nvSpPr>
            <p:spPr>
              <a:xfrm>
                <a:off x="2326821" y="2281697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e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466C008-0DEF-40BE-AB61-1F583AC16DAF}"/>
                  </a:ext>
                </a:extLst>
              </p:cNvPr>
              <p:cNvSpPr/>
              <p:nvPr/>
            </p:nvSpPr>
            <p:spPr>
              <a:xfrm>
                <a:off x="2245176" y="2436818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a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98B5920-0144-4237-A67D-026769D7494C}"/>
                  </a:ext>
                </a:extLst>
              </p:cNvPr>
              <p:cNvSpPr/>
              <p:nvPr/>
            </p:nvSpPr>
            <p:spPr>
              <a:xfrm>
                <a:off x="2326821" y="2613686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l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9CC0DB6-8645-468D-AA30-86CCC4C9A5BA}"/>
                  </a:ext>
                </a:extLst>
              </p:cNvPr>
              <p:cNvSpPr/>
              <p:nvPr/>
            </p:nvSpPr>
            <p:spPr>
              <a:xfrm>
                <a:off x="2245176" y="2681744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l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17AAC9F-619D-42E4-9BAA-F394B88323F5}"/>
                  </a:ext>
                </a:extLst>
              </p:cNvPr>
              <p:cNvSpPr/>
              <p:nvPr/>
            </p:nvSpPr>
            <p:spPr>
              <a:xfrm>
                <a:off x="2326821" y="2881997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y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ADBF244-4EA3-41B2-B178-980C1CD911AE}"/>
                </a:ext>
              </a:extLst>
            </p:cNvPr>
            <p:cNvGrpSpPr/>
            <p:nvPr/>
          </p:nvGrpSpPr>
          <p:grpSpPr>
            <a:xfrm>
              <a:off x="353771" y="2290313"/>
              <a:ext cx="1197433" cy="1192220"/>
              <a:chOff x="2245176" y="2130652"/>
              <a:chExt cx="1197433" cy="1192220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4C1BED2-EA0C-4917-889E-65A30E54B968}"/>
                  </a:ext>
                </a:extLst>
              </p:cNvPr>
              <p:cNvSpPr/>
              <p:nvPr/>
            </p:nvSpPr>
            <p:spPr>
              <a:xfrm>
                <a:off x="2245176" y="2130652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i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EBADACC-1F60-4CF9-88CD-ED5D54CB0DBF}"/>
                  </a:ext>
                </a:extLst>
              </p:cNvPr>
              <p:cNvSpPr/>
              <p:nvPr/>
            </p:nvSpPr>
            <p:spPr>
              <a:xfrm>
                <a:off x="2326821" y="2281697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8D11C9E-118E-4613-95A4-FA9D0C8F4AFB}"/>
                  </a:ext>
                </a:extLst>
              </p:cNvPr>
              <p:cNvSpPr/>
              <p:nvPr/>
            </p:nvSpPr>
            <p:spPr>
              <a:xfrm>
                <a:off x="2245176" y="2436818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0F12E24-2468-4F87-8211-FC5CDDD5D95D}"/>
                  </a:ext>
                </a:extLst>
              </p:cNvPr>
              <p:cNvSpPr/>
              <p:nvPr/>
            </p:nvSpPr>
            <p:spPr>
              <a:xfrm>
                <a:off x="2326821" y="2613686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0F775A1-E246-4241-BB53-AC2BF5EF478F}"/>
                  </a:ext>
                </a:extLst>
              </p:cNvPr>
              <p:cNvSpPr/>
              <p:nvPr/>
            </p:nvSpPr>
            <p:spPr>
              <a:xfrm>
                <a:off x="2245176" y="2681744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870E972-78BA-453C-A56F-DE7B720AB5BF}"/>
                  </a:ext>
                </a:extLst>
              </p:cNvPr>
              <p:cNvSpPr/>
              <p:nvPr/>
            </p:nvSpPr>
            <p:spPr>
              <a:xfrm>
                <a:off x="2326821" y="2881997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FB97687-5633-4F03-89D4-15C47121738D}"/>
                </a:ext>
              </a:extLst>
            </p:cNvPr>
            <p:cNvGrpSpPr/>
            <p:nvPr/>
          </p:nvGrpSpPr>
          <p:grpSpPr>
            <a:xfrm>
              <a:off x="4454992" y="2245295"/>
              <a:ext cx="1197433" cy="1192220"/>
              <a:chOff x="2245176" y="2130652"/>
              <a:chExt cx="1197433" cy="1192220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6C7C1E4-1839-41FD-8B85-FCC4E9B45EC1}"/>
                  </a:ext>
                </a:extLst>
              </p:cNvPr>
              <p:cNvSpPr/>
              <p:nvPr/>
            </p:nvSpPr>
            <p:spPr>
              <a:xfrm>
                <a:off x="2245176" y="2130652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l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A260B6C-7DA9-4F1C-BAD3-AA64A6932310}"/>
                  </a:ext>
                </a:extLst>
              </p:cNvPr>
              <p:cNvSpPr/>
              <p:nvPr/>
            </p:nvSpPr>
            <p:spPr>
              <a:xfrm>
                <a:off x="2326821" y="2281697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o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4B5ECF7-89DA-4D14-9AA9-3A7E6ACCC0CB}"/>
                  </a:ext>
                </a:extLst>
              </p:cNvPr>
              <p:cNvSpPr/>
              <p:nvPr/>
            </p:nvSpPr>
            <p:spPr>
              <a:xfrm>
                <a:off x="2245176" y="2436818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v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5EE35FB-D18B-4BD4-A33B-611EAFA33672}"/>
                  </a:ext>
                </a:extLst>
              </p:cNvPr>
              <p:cNvSpPr/>
              <p:nvPr/>
            </p:nvSpPr>
            <p:spPr>
              <a:xfrm>
                <a:off x="2326821" y="2613686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e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0F35712-2ECC-4486-A5BD-D7A39B5F7E75}"/>
                  </a:ext>
                </a:extLst>
              </p:cNvPr>
              <p:cNvSpPr/>
              <p:nvPr/>
            </p:nvSpPr>
            <p:spPr>
              <a:xfrm>
                <a:off x="2245176" y="2681744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0D7A08D-67C2-4E4F-B7E9-C1D6C48A422A}"/>
                  </a:ext>
                </a:extLst>
              </p:cNvPr>
              <p:cNvSpPr/>
              <p:nvPr/>
            </p:nvSpPr>
            <p:spPr>
              <a:xfrm>
                <a:off x="2326821" y="2881997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A5EEFA7-E028-4760-A719-71611693A736}"/>
                </a:ext>
              </a:extLst>
            </p:cNvPr>
            <p:cNvGrpSpPr/>
            <p:nvPr/>
          </p:nvGrpSpPr>
          <p:grpSpPr>
            <a:xfrm>
              <a:off x="6545066" y="2318425"/>
              <a:ext cx="1197433" cy="1192220"/>
              <a:chOff x="2245176" y="2130652"/>
              <a:chExt cx="1197433" cy="1192220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150E91C3-253C-4056-A932-0FBB60A60DE8}"/>
                  </a:ext>
                </a:extLst>
              </p:cNvPr>
              <p:cNvSpPr/>
              <p:nvPr/>
            </p:nvSpPr>
            <p:spPr>
              <a:xfrm>
                <a:off x="2245176" y="2130652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t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3407E24-5E74-4E25-AD60-B48244522E3A}"/>
                  </a:ext>
                </a:extLst>
              </p:cNvPr>
              <p:cNvSpPr/>
              <p:nvPr/>
            </p:nvSpPr>
            <p:spPr>
              <a:xfrm>
                <a:off x="2326821" y="2281697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h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7E67603-EEB9-40AA-9C39-CD1A36CBE8D5}"/>
                  </a:ext>
                </a:extLst>
              </p:cNvPr>
              <p:cNvSpPr/>
              <p:nvPr/>
            </p:nvSpPr>
            <p:spPr>
              <a:xfrm>
                <a:off x="2245176" y="2436818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i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87DFD40-4C52-43E4-AD68-B172C9837642}"/>
                  </a:ext>
                </a:extLst>
              </p:cNvPr>
              <p:cNvSpPr/>
              <p:nvPr/>
            </p:nvSpPr>
            <p:spPr>
              <a:xfrm>
                <a:off x="2326821" y="2613686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s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EE242EF-217C-474E-9906-731B2D067D07}"/>
                  </a:ext>
                </a:extLst>
              </p:cNvPr>
              <p:cNvSpPr/>
              <p:nvPr/>
            </p:nvSpPr>
            <p:spPr>
              <a:xfrm>
                <a:off x="2245176" y="2681744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09C9A39-AA05-4F35-B509-45DB1DF1225A}"/>
                  </a:ext>
                </a:extLst>
              </p:cNvPr>
              <p:cNvSpPr/>
              <p:nvPr/>
            </p:nvSpPr>
            <p:spPr>
              <a:xfrm>
                <a:off x="2326821" y="2881997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BD3E91E-0D65-4426-A2CF-37C30E2C62D0}"/>
                </a:ext>
              </a:extLst>
            </p:cNvPr>
            <p:cNvGrpSpPr/>
            <p:nvPr/>
          </p:nvGrpSpPr>
          <p:grpSpPr>
            <a:xfrm>
              <a:off x="8697737" y="2292823"/>
              <a:ext cx="1197433" cy="1192220"/>
              <a:chOff x="2245176" y="2130652"/>
              <a:chExt cx="1197433" cy="1192220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07299CB6-F339-4E4C-B8CB-08134FDDA293}"/>
                  </a:ext>
                </a:extLst>
              </p:cNvPr>
              <p:cNvSpPr/>
              <p:nvPr/>
            </p:nvSpPr>
            <p:spPr>
              <a:xfrm>
                <a:off x="2245176" y="2130652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m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99C8E5C-86E7-4AF8-A9C1-FFB23ADAD869}"/>
                  </a:ext>
                </a:extLst>
              </p:cNvPr>
              <p:cNvSpPr/>
              <p:nvPr/>
            </p:nvSpPr>
            <p:spPr>
              <a:xfrm>
                <a:off x="2326821" y="2281697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o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404E387-251D-4D8A-AAA5-63E6BFDEDDCF}"/>
                  </a:ext>
                </a:extLst>
              </p:cNvPr>
              <p:cNvSpPr/>
              <p:nvPr/>
            </p:nvSpPr>
            <p:spPr>
              <a:xfrm>
                <a:off x="2245176" y="2436818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v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52874D71-BE16-4F8A-ABBA-9473165B19EB}"/>
                  </a:ext>
                </a:extLst>
              </p:cNvPr>
              <p:cNvSpPr/>
              <p:nvPr/>
            </p:nvSpPr>
            <p:spPr>
              <a:xfrm>
                <a:off x="2326821" y="2613686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i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D63715A8-D386-47C8-B933-60AC1329801F}"/>
                  </a:ext>
                </a:extLst>
              </p:cNvPr>
              <p:cNvSpPr/>
              <p:nvPr/>
            </p:nvSpPr>
            <p:spPr>
              <a:xfrm>
                <a:off x="2245176" y="2681744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e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5750145-D814-4D4F-B09B-CE0BA6C82E9A}"/>
                  </a:ext>
                </a:extLst>
              </p:cNvPr>
              <p:cNvSpPr/>
              <p:nvPr/>
            </p:nvSpPr>
            <p:spPr>
              <a:xfrm>
                <a:off x="2326821" y="2881997"/>
                <a:ext cx="1115788" cy="440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41624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37E8F-1A2C-4FC3-889D-46E21205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 Generated by </a:t>
            </a:r>
            <a:r>
              <a:rPr lang="en-US" altLang="zh-CN" dirty="0" err="1"/>
              <a:t>HotFlip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D82ACC-6154-402E-BE3E-5873EAE54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F0F10E-5784-439F-A13F-A56FA423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33437"/>
            <a:ext cx="3724275" cy="26346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215DD2-7919-4E32-91FC-25F1AAFC6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385" y="3140051"/>
            <a:ext cx="6513415" cy="165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905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D0EE0-6F2B-495F-94AE-9ADC85151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MHA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8F6EF6-E9C9-4A32-914F-941BEF0D3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MC &amp; MC</a:t>
                </a:r>
              </a:p>
              <a:p>
                <a:pPr lvl="1"/>
                <a:r>
                  <a:rPr lang="en-US" altLang="zh-CN" dirty="0"/>
                  <a:t>Monte Carlo sampling – Reject sampling from unknown distribution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Markov chain sampling – Sampling from stationary distribution</a:t>
                </a:r>
              </a:p>
              <a:p>
                <a:pPr lvl="2"/>
                <a:r>
                  <a:rPr lang="en-US" altLang="zh-CN" dirty="0"/>
                  <a:t>Stationary 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aperiodic and </a:t>
                </a:r>
                <a:r>
                  <a:rPr lang="en-US" altLang="zh-CN" dirty="0" err="1"/>
                  <a:t>communicatable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8F6EF6-E9C9-4A32-914F-941BEF0D3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table">
            <a:extLst>
              <a:ext uri="{FF2B5EF4-FFF2-40B4-BE49-F238E27FC236}">
                <a16:creationId xmlns:a16="http://schemas.microsoft.com/office/drawing/2014/main" id="{D2148142-CC76-41F6-BB45-BA5DBAF17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724"/>
          <a:stretch/>
        </p:blipFill>
        <p:spPr>
          <a:xfrm>
            <a:off x="3452983" y="2809208"/>
            <a:ext cx="4437970" cy="966435"/>
          </a:xfrm>
          <a:prstGeom prst="rect">
            <a:avLst/>
          </a:prstGeom>
        </p:spPr>
      </p:pic>
      <p:pic>
        <p:nvPicPr>
          <p:cNvPr id="5" name="table">
            <a:extLst>
              <a:ext uri="{FF2B5EF4-FFF2-40B4-BE49-F238E27FC236}">
                <a16:creationId xmlns:a16="http://schemas.microsoft.com/office/drawing/2014/main" id="{1CE8F781-D877-4FC0-AF46-F139DEB20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903"/>
          <a:stretch/>
        </p:blipFill>
        <p:spPr>
          <a:xfrm>
            <a:off x="3452983" y="5072507"/>
            <a:ext cx="5286034" cy="7288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2D859D1-FDA0-4136-8C2E-3D06BF32C033}"/>
              </a:ext>
            </a:extLst>
          </p:cNvPr>
          <p:cNvSpPr txBox="1"/>
          <p:nvPr/>
        </p:nvSpPr>
        <p:spPr>
          <a:xfrm>
            <a:off x="434451" y="6311900"/>
            <a:ext cx="11323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/>
              <a:t>Huangzhao</a:t>
            </a:r>
            <a:r>
              <a:rPr lang="en-US" altLang="zh-CN" sz="1000" dirty="0"/>
              <a:t> Zhang, Hao Zhou, Ning Miao, Lei Li.</a:t>
            </a:r>
            <a:r>
              <a:rPr lang="zh-CN" altLang="en-US" sz="1000" dirty="0"/>
              <a:t> </a:t>
            </a:r>
            <a:r>
              <a:rPr lang="en-US" altLang="zh-CN" sz="1000" dirty="0"/>
              <a:t>Generating Fluent Adversarial Examples for Natural Languages. ACL (1) 2019: 5564-5569.</a:t>
            </a:r>
          </a:p>
        </p:txBody>
      </p:sp>
    </p:spTree>
    <p:extLst>
      <p:ext uri="{BB962C8B-B14F-4D97-AF65-F5344CB8AC3E}">
        <p14:creationId xmlns:p14="http://schemas.microsoft.com/office/powerpoint/2010/main" val="12740504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D0EE0-6F2B-495F-94AE-9ADC85151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MHA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8F6EF6-E9C9-4A32-914F-941BEF0D3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MCMC sampling</a:t>
                </a:r>
              </a:p>
              <a:p>
                <a:pPr lvl="1"/>
                <a:r>
                  <a:rPr lang="en-US" altLang="zh-CN" dirty="0"/>
                  <a:t>Monte Carlo – Any distribution can be proposal</a:t>
                </a:r>
              </a:p>
              <a:p>
                <a:pPr lvl="1"/>
                <a:r>
                  <a:rPr lang="en-US" altLang="zh-CN" dirty="0"/>
                  <a:t>Markov chain 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corresponds 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Detailed balance 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the stationary distribution of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Transition matrix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dirty="0"/>
                  <a:t>, stationary 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Build detailed balance 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𝑤h𝑒𝑟𝑒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sz="2400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8F6EF6-E9C9-4A32-914F-941BEF0D3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2692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D0EE0-6F2B-495F-94AE-9ADC85151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MHA (3)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8F6EF6-E9C9-4A32-914F-941BEF0D3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MCMC sampling</a:t>
                </a:r>
              </a:p>
              <a:p>
                <a:pPr lvl="1"/>
                <a:r>
                  <a:rPr lang="en-US" altLang="zh-CN" dirty="0"/>
                  <a:t>Build detailed balance 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𝑤h𝑒𝑟𝑒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Acceptance rate 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/>
                  <a:t>, set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8F6EF6-E9C9-4A32-914F-941BEF0D3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table">
            <a:extLst>
              <a:ext uri="{FF2B5EF4-FFF2-40B4-BE49-F238E27FC236}">
                <a16:creationId xmlns:a16="http://schemas.microsoft.com/office/drawing/2014/main" id="{AE137785-21AA-42C3-B8EA-172E2E9B9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2" b="10154"/>
          <a:stretch/>
        </p:blipFill>
        <p:spPr>
          <a:xfrm>
            <a:off x="3524930" y="4726968"/>
            <a:ext cx="5142140" cy="144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454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D83C95-CF2D-47B3-8192-419DBD813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MHA (4)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C62C3EE-2BFA-491F-AB4B-4A3A365703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Metropolis-Hastings sampling</a:t>
                </a:r>
              </a:p>
              <a:p>
                <a:pPr lvl="1"/>
                <a:r>
                  <a:rPr lang="en-US" altLang="zh-CN" dirty="0"/>
                  <a:t>Build detailed balance 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𝑤h𝑒𝑟𝑒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&amp;⇒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Acceptance rate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accept for sure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C62C3EE-2BFA-491F-AB4B-4A3A365703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table">
            <a:extLst>
              <a:ext uri="{FF2B5EF4-FFF2-40B4-BE49-F238E27FC236}">
                <a16:creationId xmlns:a16="http://schemas.microsoft.com/office/drawing/2014/main" id="{7F697471-4D02-4889-BD5D-06BCEC783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7" b="11573"/>
          <a:stretch/>
        </p:blipFill>
        <p:spPr>
          <a:xfrm>
            <a:off x="3524931" y="4647004"/>
            <a:ext cx="5142140" cy="15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317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9A2BEC-F156-4938-A5D8-3077B528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MHA (5)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303037-49F1-45A5-B146-6B97517FD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Stationary distribution – </a:t>
                </a:r>
                <a14:m>
                  <m:oMath xmlns:m="http://schemas.openxmlformats.org/officeDocument/2006/math">
                    <m:r>
                      <a:rPr lang="el-GR" altLang="zh-CN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l-GR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acc>
                          <m:accPr>
                            <m:chr m:val="̂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𝐿𝑀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Language model 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𝐿𝑀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 forces the sampled examples to be fluent.</a:t>
                </a:r>
              </a:p>
              <a:p>
                <a:pPr lvl="1"/>
                <a:r>
                  <a:rPr lang="en-US" altLang="zh-CN" dirty="0"/>
                  <a:t>Predicted probability –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the attacking target.</a:t>
                </a:r>
                <a:endParaRPr lang="zh-CN" altLang="en-US" dirty="0"/>
              </a:p>
              <a:p>
                <a:r>
                  <a:rPr lang="en-US" altLang="zh-CN" dirty="0"/>
                  <a:t>Transition distribution –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pPr lvl="1"/>
                <a:r>
                  <a:rPr lang="en-US" altLang="zh-CN" dirty="0"/>
                  <a:t>Replacement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𝒬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𝒬</m:t>
                            </m:r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,⋯,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,⋯,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Pre-selection – Form the candidate set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𝒬</m:t>
                    </m:r>
                  </m:oMath>
                </a14:m>
                <a:r>
                  <a:rPr lang="en-US" altLang="zh-CN" dirty="0"/>
                  <a:t> based on the score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𝐿𝑀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+1: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𝑐𝑜𝑠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Insertion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𝒬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𝒬</m:t>
                            </m:r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,⋯,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,⋯,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Deletion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303037-49F1-45A5-B146-6B97517FD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0516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CE0015-93F1-4CBD-9DE8-980913D5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 Generated by MHA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7EF55DC-D3A5-4422-8A17-2BA3FDFE0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5995" y="1690688"/>
            <a:ext cx="3707805" cy="43509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582AEE-FD50-454F-BB5B-89DECAF30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25624"/>
            <a:ext cx="3707805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540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5C0A3-222C-4E07-BB65-BACE70591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 Attack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2EF19C-E65B-4843-8034-3CD8F43E1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4475" cy="4351338"/>
          </a:xfrm>
        </p:spPr>
        <p:txBody>
          <a:bodyPr/>
          <a:lstStyle/>
          <a:p>
            <a:r>
              <a:rPr lang="en-US" altLang="zh-CN" dirty="0"/>
              <a:t>BERT vs. BERT – Turn BERT against its fine-tuned models?</a:t>
            </a:r>
          </a:p>
          <a:p>
            <a:r>
              <a:rPr lang="en-US" altLang="zh-CN" dirty="0"/>
              <a:t>Finding vulnerable words</a:t>
            </a:r>
          </a:p>
          <a:p>
            <a:pPr lvl="1"/>
            <a:r>
              <a:rPr lang="en-US" altLang="zh-CN" dirty="0"/>
              <a:t>Target fine-tuned BERT (or other black-box model)</a:t>
            </a:r>
          </a:p>
          <a:p>
            <a:pPr lvl="1"/>
            <a:r>
              <a:rPr lang="en-US" altLang="zh-CN" dirty="0"/>
              <a:t>Importance score via masked classification</a:t>
            </a:r>
          </a:p>
          <a:p>
            <a:r>
              <a:rPr lang="en-US" altLang="zh-CN" dirty="0"/>
              <a:t>Word replacement with BERT</a:t>
            </a:r>
          </a:p>
          <a:p>
            <a:pPr lvl="1"/>
            <a:r>
              <a:rPr lang="en-US" altLang="zh-CN" dirty="0"/>
              <a:t>Another pre-trained BERT</a:t>
            </a:r>
          </a:p>
          <a:p>
            <a:pPr lvl="1"/>
            <a:r>
              <a:rPr lang="en-US" altLang="zh-CN" dirty="0"/>
              <a:t>Candidate substitution generation</a:t>
            </a:r>
          </a:p>
          <a:p>
            <a:endParaRPr lang="zh-CN" altLang="en-US" dirty="0"/>
          </a:p>
        </p:txBody>
      </p:sp>
      <p:pic>
        <p:nvPicPr>
          <p:cNvPr id="148" name="图片 147">
            <a:extLst>
              <a:ext uri="{FF2B5EF4-FFF2-40B4-BE49-F238E27FC236}">
                <a16:creationId xmlns:a16="http://schemas.microsoft.com/office/drawing/2014/main" id="{045A4BC4-FB8A-49AF-8ACF-5706EBDE3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675" y="1689983"/>
            <a:ext cx="5324475" cy="4486979"/>
          </a:xfrm>
          <a:prstGeom prst="rect">
            <a:avLst/>
          </a:prstGeom>
        </p:spPr>
      </p:pic>
      <p:sp>
        <p:nvSpPr>
          <p:cNvPr id="149" name="文本框 148">
            <a:extLst>
              <a:ext uri="{FF2B5EF4-FFF2-40B4-BE49-F238E27FC236}">
                <a16:creationId xmlns:a16="http://schemas.microsoft.com/office/drawing/2014/main" id="{34F9A138-A80B-411C-8815-ED468F8CB914}"/>
              </a:ext>
            </a:extLst>
          </p:cNvPr>
          <p:cNvSpPr txBox="1"/>
          <p:nvPr/>
        </p:nvSpPr>
        <p:spPr>
          <a:xfrm>
            <a:off x="434451" y="6311900"/>
            <a:ext cx="11323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/>
              <a:t>Linyang</a:t>
            </a:r>
            <a:r>
              <a:rPr lang="en-US" altLang="zh-CN" sz="1000" dirty="0"/>
              <a:t> Li, </a:t>
            </a:r>
            <a:r>
              <a:rPr lang="en-US" altLang="zh-CN" sz="1000" dirty="0" err="1"/>
              <a:t>Ruotian</a:t>
            </a:r>
            <a:r>
              <a:rPr lang="en-US" altLang="zh-CN" sz="1000" dirty="0"/>
              <a:t> Ma, </a:t>
            </a:r>
            <a:r>
              <a:rPr lang="en-US" altLang="zh-CN" sz="1000" dirty="0" err="1"/>
              <a:t>Qipeng</a:t>
            </a:r>
            <a:r>
              <a:rPr lang="en-US" altLang="zh-CN" sz="1000" dirty="0"/>
              <a:t> Guo, </a:t>
            </a:r>
            <a:r>
              <a:rPr lang="en-US" altLang="zh-CN" sz="1000" dirty="0" err="1"/>
              <a:t>Xiangyang</a:t>
            </a:r>
            <a:r>
              <a:rPr lang="en-US" altLang="zh-CN" sz="1000" dirty="0"/>
              <a:t> </a:t>
            </a:r>
            <a:r>
              <a:rPr lang="en-US" altLang="zh-CN" sz="1000" dirty="0" err="1"/>
              <a:t>Xue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Xipeng</a:t>
            </a:r>
            <a:r>
              <a:rPr lang="en-US" altLang="zh-CN" sz="1000" dirty="0"/>
              <a:t> </a:t>
            </a:r>
            <a:r>
              <a:rPr lang="en-US" altLang="zh-CN" sz="1000" dirty="0" err="1"/>
              <a:t>Qiu</a:t>
            </a:r>
            <a:r>
              <a:rPr lang="en-US" altLang="zh-CN" sz="1000" dirty="0"/>
              <a:t>. BERT-ATTACK: Adversarial Attack Against BERT Using BERT. </a:t>
            </a:r>
            <a:r>
              <a:rPr lang="en-US" altLang="zh-CN" sz="1000" dirty="0" err="1"/>
              <a:t>CoRR</a:t>
            </a:r>
            <a:r>
              <a:rPr lang="en-US" altLang="zh-CN" sz="1000" dirty="0"/>
              <a:t> abs/2004.09984 (2020).</a:t>
            </a:r>
          </a:p>
        </p:txBody>
      </p:sp>
    </p:spTree>
    <p:extLst>
      <p:ext uri="{BB962C8B-B14F-4D97-AF65-F5344CB8AC3E}">
        <p14:creationId xmlns:p14="http://schemas.microsoft.com/office/powerpoint/2010/main" val="2462676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9830</TotalTime>
  <Words>5300</Words>
  <Application>Microsoft Office PowerPoint</Application>
  <PresentationFormat>宽屏</PresentationFormat>
  <Paragraphs>961</Paragraphs>
  <Slides>121</Slides>
  <Notes>1</Notes>
  <HiddenSlides>54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121</vt:i4>
      </vt:variant>
    </vt:vector>
  </HeadingPairs>
  <TitlesOfParts>
    <vt:vector size="126" baseType="lpstr">
      <vt:lpstr>等线</vt:lpstr>
      <vt:lpstr>等线 Light</vt:lpstr>
      <vt:lpstr>Arial</vt:lpstr>
      <vt:lpstr>Cambria Math</vt:lpstr>
      <vt:lpstr>Office 主题​​</vt:lpstr>
      <vt:lpstr>Generative model &amp; Adversary</vt:lpstr>
      <vt:lpstr>Overview</vt:lpstr>
      <vt:lpstr>Discrimination &amp; Generation</vt:lpstr>
      <vt:lpstr>Generative Adversarial Networks</vt:lpstr>
      <vt:lpstr>GAN</vt:lpstr>
      <vt:lpstr>GAN (2)</vt:lpstr>
      <vt:lpstr>GAN (3)</vt:lpstr>
      <vt:lpstr>Global Optimality of GAN</vt:lpstr>
      <vt:lpstr>Global Optimality of GAN (2)</vt:lpstr>
      <vt:lpstr>Interruption – KL &amp; JS Divergence</vt:lpstr>
      <vt:lpstr>Global Optimality of GAN (2)</vt:lpstr>
      <vt:lpstr>Global Optimality of GAN (3)</vt:lpstr>
      <vt:lpstr>Examples Generated by GAN</vt:lpstr>
      <vt:lpstr>Challenges in GAN</vt:lpstr>
      <vt:lpstr>Challenges in GAN (2)</vt:lpstr>
      <vt:lpstr>DCGAN</vt:lpstr>
      <vt:lpstr>Examples Generated by DCGAN</vt:lpstr>
      <vt:lpstr>Examples Generated by DCGAN (2)</vt:lpstr>
      <vt:lpstr>Improved WGAN</vt:lpstr>
      <vt:lpstr>Different Distances</vt:lpstr>
      <vt:lpstr>Wasserstein Distance</vt:lpstr>
      <vt:lpstr>Continuity of Wasserstein Distance</vt:lpstr>
      <vt:lpstr>Continuity of Wasserstein Distance (2)</vt:lpstr>
      <vt:lpstr>Continuity of Wasserstein Distance (3)</vt:lpstr>
      <vt:lpstr>Continuity of Wasserstein Distance (4)</vt:lpstr>
      <vt:lpstr>Wasserstein GAN</vt:lpstr>
      <vt:lpstr>Wasserstein GAN (2)</vt:lpstr>
      <vt:lpstr>Wasserstein GAN (3)</vt:lpstr>
      <vt:lpstr>Facing the Challenges of GAN</vt:lpstr>
      <vt:lpstr>Facing the Challenges of GAN (2)</vt:lpstr>
      <vt:lpstr>Examples Generated by WGAN</vt:lpstr>
      <vt:lpstr>CGAN</vt:lpstr>
      <vt:lpstr>Examples Generated by CGAN</vt:lpstr>
      <vt:lpstr>More GANs …</vt:lpstr>
      <vt:lpstr>Application – CodeBERT</vt:lpstr>
      <vt:lpstr>Variational Auto Encoder</vt:lpstr>
      <vt:lpstr>Generative Auto Encoder</vt:lpstr>
      <vt:lpstr>VAE</vt:lpstr>
      <vt:lpstr>Variational Bound</vt:lpstr>
      <vt:lpstr>Variational Auto Encoder</vt:lpstr>
      <vt:lpstr>Variational Auto Encoder (2)</vt:lpstr>
      <vt:lpstr>Variational Auto Encoder (3)</vt:lpstr>
      <vt:lpstr>Examples Generated by VAE</vt:lpstr>
      <vt:lpstr>WAE</vt:lpstr>
      <vt:lpstr>Optimal Transport</vt:lpstr>
      <vt:lpstr>Optimal Transport (2)</vt:lpstr>
      <vt:lpstr>Wasserstein Auto Encoder</vt:lpstr>
      <vt:lpstr>Wasserstein Auto Encoder (2)</vt:lpstr>
      <vt:lpstr>Wasserstein Auto Encoder (3)</vt:lpstr>
      <vt:lpstr>Examples Generated by WAE</vt:lpstr>
      <vt:lpstr>Examples Generated by WAE (2)</vt:lpstr>
      <vt:lpstr>Diffusion Model</vt:lpstr>
      <vt:lpstr>Diffusion Model</vt:lpstr>
      <vt:lpstr>Decomposing Diffusion Model</vt:lpstr>
      <vt:lpstr>Forward Diffusion Process</vt:lpstr>
      <vt:lpstr>Forward Diffusion Process (2)</vt:lpstr>
      <vt:lpstr>Forward Diffusion Process (3)</vt:lpstr>
      <vt:lpstr>Reverse Diffusion Process</vt:lpstr>
      <vt:lpstr>Reverse Diffusion Process (2)</vt:lpstr>
      <vt:lpstr>Reverse Diffusion Process (3)</vt:lpstr>
      <vt:lpstr>Reverse Diffusion Process (4)</vt:lpstr>
      <vt:lpstr>Variational Lower Bound</vt:lpstr>
      <vt:lpstr>Variational Lower Bound (2)</vt:lpstr>
      <vt:lpstr>Variational Lower Bound (3)</vt:lpstr>
      <vt:lpstr>Variational Lower Bound (4)</vt:lpstr>
      <vt:lpstr>Parameterization of L_t</vt:lpstr>
      <vt:lpstr>Parameterization of L_t (2)</vt:lpstr>
      <vt:lpstr>Adversarial Learning</vt:lpstr>
      <vt:lpstr>Powerfulness of Deep Learning</vt:lpstr>
      <vt:lpstr>Adversarial Example</vt:lpstr>
      <vt:lpstr>Adversarial Example (2)</vt:lpstr>
      <vt:lpstr>Adversarial Robustness</vt:lpstr>
      <vt:lpstr>Adversarial Attack</vt:lpstr>
      <vt:lpstr>Adversarial Attack (2)</vt:lpstr>
      <vt:lpstr>Adversarial Attack (3)</vt:lpstr>
      <vt:lpstr>Adversarial Attack (4)</vt:lpstr>
      <vt:lpstr>Adversarial Attack (5)</vt:lpstr>
      <vt:lpstr>Adversarial Attack (6)</vt:lpstr>
      <vt:lpstr>Adversarial Attack (7)</vt:lpstr>
      <vt:lpstr>Adversarial Training</vt:lpstr>
      <vt:lpstr>Adversarial Training (2)</vt:lpstr>
      <vt:lpstr>Adversarial Attack in NLP</vt:lpstr>
      <vt:lpstr>Adversary in NLP</vt:lpstr>
      <vt:lpstr>Adversary in NLP (2)</vt:lpstr>
      <vt:lpstr>AddSent &amp; AddAny</vt:lpstr>
      <vt:lpstr>AddSent &amp; AddAny (2)</vt:lpstr>
      <vt:lpstr>Genetic Attack</vt:lpstr>
      <vt:lpstr>Genetic Attack (2)</vt:lpstr>
      <vt:lpstr>Genetic Attack (3)</vt:lpstr>
      <vt:lpstr>Examples Generated by Genetic Attack</vt:lpstr>
      <vt:lpstr>HotFlip</vt:lpstr>
      <vt:lpstr>Examples Generated by HotFlip</vt:lpstr>
      <vt:lpstr>MHA</vt:lpstr>
      <vt:lpstr>MHA (2)</vt:lpstr>
      <vt:lpstr>MHA (3)</vt:lpstr>
      <vt:lpstr>MHA (4)</vt:lpstr>
      <vt:lpstr>MHA (5)</vt:lpstr>
      <vt:lpstr>Examples Generated by MHA</vt:lpstr>
      <vt:lpstr>BERT Attack</vt:lpstr>
      <vt:lpstr>BERT Attack (2)</vt:lpstr>
      <vt:lpstr>BERT Attack (3)</vt:lpstr>
      <vt:lpstr>Examples Generated by BERT Attack</vt:lpstr>
      <vt:lpstr>Sememe-PSO</vt:lpstr>
      <vt:lpstr>Sememe-PSO (2)</vt:lpstr>
      <vt:lpstr>Sememe-PSO (3)</vt:lpstr>
      <vt:lpstr>Sememe-PSO (4)</vt:lpstr>
      <vt:lpstr>Example Generated by Sememe-PSO</vt:lpstr>
      <vt:lpstr>Example Generated by Sememe-PSO (2)</vt:lpstr>
      <vt:lpstr>Poison &amp; Stealing</vt:lpstr>
      <vt:lpstr>Adversarial Machine Learning</vt:lpstr>
      <vt:lpstr>Poisoning Attack</vt:lpstr>
      <vt:lpstr>Poisoning Attack (2)</vt:lpstr>
      <vt:lpstr>RIPPLe</vt:lpstr>
      <vt:lpstr>Examples Generated by RIPPLe</vt:lpstr>
      <vt:lpstr>CARA</vt:lpstr>
      <vt:lpstr>CARA (2)</vt:lpstr>
      <vt:lpstr>Examples Generated by CARA</vt:lpstr>
      <vt:lpstr>Model Stealing</vt:lpstr>
      <vt:lpstr>Examples Extracted from GPT-2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Adversary</dc:title>
  <dc:creator>DrLC</dc:creator>
  <cp:lastModifiedBy>DrLC</cp:lastModifiedBy>
  <cp:revision>120</cp:revision>
  <dcterms:created xsi:type="dcterms:W3CDTF">2021-06-02T03:06:40Z</dcterms:created>
  <dcterms:modified xsi:type="dcterms:W3CDTF">2023-04-13T05:12:16Z</dcterms:modified>
</cp:coreProperties>
</file>